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image" Target="../media/image-5-9.png"/><Relationship Id="rId10" Type="http://schemas.openxmlformats.org/officeDocument/2006/relationships/image" Target="../media/image-5-10.svg"/><Relationship Id="rId11" Type="http://schemas.openxmlformats.org/officeDocument/2006/relationships/image" Target="../media/image-5-11.png"/><Relationship Id="rId12" Type="http://schemas.openxmlformats.org/officeDocument/2006/relationships/image" Target="../media/image-5-12.svg"/><Relationship Id="rId13" Type="http://schemas.openxmlformats.org/officeDocument/2006/relationships/image" Target="../media/image-5-13.png"/><Relationship Id="rId14" Type="http://schemas.openxmlformats.org/officeDocument/2006/relationships/image" Target="../media/image-5-14.svg"/><Relationship Id="rId15" Type="http://schemas.openxmlformats.org/officeDocument/2006/relationships/image" Target="../media/image-5-15.png"/><Relationship Id="rId16" Type="http://schemas.openxmlformats.org/officeDocument/2006/relationships/image" Target="../media/image-5-16.svg"/><Relationship Id="rId17" Type="http://schemas.openxmlformats.org/officeDocument/2006/relationships/image" Target="../media/image-5-17.png"/><Relationship Id="rId18" Type="http://schemas.openxmlformats.org/officeDocument/2006/relationships/image" Target="../media/image-5-18.svg"/><Relationship Id="rId19" Type="http://schemas.openxmlformats.org/officeDocument/2006/relationships/slideLayout" Target="../slideLayouts/slideLayout6.xml"/><Relationship Id="rId2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image" Target="../media/image-7-9.png"/><Relationship Id="rId10" Type="http://schemas.openxmlformats.org/officeDocument/2006/relationships/image" Target="../media/image-7-10.svg"/><Relationship Id="rId11" Type="http://schemas.openxmlformats.org/officeDocument/2006/relationships/slideLayout" Target="../slideLayouts/slideLayout8.xml"/><Relationship Id="rId1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82748"/>
            <a:ext cx="7556421" cy="2835116"/>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Comprehensive Analysis of Tredence in the Data Analytics Industry</a:t>
            </a:r>
            <a:endParaRPr lang="en-US" sz="4450" dirty="0"/>
          </a:p>
        </p:txBody>
      </p:sp>
      <p:sp>
        <p:nvSpPr>
          <p:cNvPr id="4" name="Text 1"/>
          <p:cNvSpPr/>
          <p:nvPr/>
        </p:nvSpPr>
        <p:spPr>
          <a:xfrm>
            <a:off x="793790" y="5158026"/>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 deep dive into Tredence's market position, competitive landscape, solutions architecture, and strategic differentiation in the global data analytics and AI services market.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54343" y="562094"/>
            <a:ext cx="1818918" cy="202763"/>
          </a:xfrm>
          <a:prstGeom prst="rect">
            <a:avLst/>
          </a:prstGeom>
          <a:noFill/>
          <a:ln/>
        </p:spPr>
        <p:txBody>
          <a:bodyPr wrap="none" lIns="0" tIns="0" rIns="0" bIns="0" rtlCol="0" anchor="t"/>
          <a:lstStyle/>
          <a:p>
            <a:pPr algn="l" indent="0" marL="0">
              <a:lnSpc>
                <a:spcPts val="1550"/>
              </a:lnSpc>
              <a:buNone/>
            </a:pPr>
            <a:r>
              <a:rPr lang="en-US" sz="1250" b="1" dirty="0">
                <a:solidFill>
                  <a:srgbClr val="26A688"/>
                </a:solidFill>
                <a:latin typeface="Unbounded Bold" pitchFamily="34" charset="0"/>
                <a:ea typeface="Unbounded Bold" pitchFamily="34" charset="-122"/>
                <a:cs typeface="Unbounded Bold" pitchFamily="34" charset="-120"/>
              </a:rPr>
              <a:t>Market Dynamics</a:t>
            </a:r>
            <a:endParaRPr lang="en-US" sz="1250" dirty="0"/>
          </a:p>
        </p:txBody>
      </p:sp>
      <p:sp>
        <p:nvSpPr>
          <p:cNvPr id="3" name="Text 1"/>
          <p:cNvSpPr/>
          <p:nvPr/>
        </p:nvSpPr>
        <p:spPr>
          <a:xfrm>
            <a:off x="454343" y="816769"/>
            <a:ext cx="11727418" cy="405646"/>
          </a:xfrm>
          <a:prstGeom prst="rect">
            <a:avLst/>
          </a:prstGeom>
          <a:noFill/>
          <a:ln/>
        </p:spPr>
        <p:txBody>
          <a:bodyPr wrap="none" lIns="0" tIns="0" rIns="0" bIns="0" rtlCol="0" anchor="t"/>
          <a:lstStyle/>
          <a:p>
            <a:pPr algn="l" indent="0" marL="0">
              <a:lnSpc>
                <a:spcPts val="3150"/>
              </a:lnSpc>
              <a:buNone/>
            </a:pPr>
            <a:r>
              <a:rPr lang="en-US" sz="2550" b="1" dirty="0">
                <a:solidFill>
                  <a:srgbClr val="333F70"/>
                </a:solidFill>
                <a:latin typeface="Unbounded Bold" pitchFamily="34" charset="0"/>
                <a:ea typeface="Unbounded Bold" pitchFamily="34" charset="-122"/>
                <a:cs typeface="Unbounded Bold" pitchFamily="34" charset="-120"/>
              </a:rPr>
              <a:t>Market Trends in Data Analytics and Tredence's Leverage</a:t>
            </a:r>
            <a:endParaRPr lang="en-US" sz="2550" dirty="0"/>
          </a:p>
        </p:txBody>
      </p:sp>
      <p:sp>
        <p:nvSpPr>
          <p:cNvPr id="4" name="Text 2"/>
          <p:cNvSpPr/>
          <p:nvPr/>
        </p:nvSpPr>
        <p:spPr>
          <a:xfrm>
            <a:off x="454343" y="1546860"/>
            <a:ext cx="4236720" cy="243483"/>
          </a:xfrm>
          <a:prstGeom prst="rect">
            <a:avLst/>
          </a:prstGeom>
          <a:noFill/>
          <a:ln/>
        </p:spPr>
        <p:txBody>
          <a:bodyPr wrap="none" lIns="0" tIns="0" rIns="0" bIns="0" rtlCol="0" anchor="t"/>
          <a:lstStyle/>
          <a:p>
            <a:pPr algn="l" indent="0" marL="0">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Global Market Trends (2024-2025)</a:t>
            </a:r>
            <a:endParaRPr lang="en-US" sz="1500" dirty="0"/>
          </a:p>
        </p:txBody>
      </p:sp>
      <p:sp>
        <p:nvSpPr>
          <p:cNvPr id="5" name="Text 3"/>
          <p:cNvSpPr/>
          <p:nvPr/>
        </p:nvSpPr>
        <p:spPr>
          <a:xfrm>
            <a:off x="454343" y="1842254"/>
            <a:ext cx="2681288"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Market Growth Trajectory</a:t>
            </a:r>
            <a:endParaRPr lang="en-US" sz="1250" dirty="0"/>
          </a:p>
        </p:txBody>
      </p:sp>
      <p:sp>
        <p:nvSpPr>
          <p:cNvPr id="6" name="Text 4"/>
          <p:cNvSpPr/>
          <p:nvPr/>
        </p:nvSpPr>
        <p:spPr>
          <a:xfrm>
            <a:off x="454343" y="2174796"/>
            <a:ext cx="6702504" cy="415290"/>
          </a:xfrm>
          <a:prstGeom prst="rect">
            <a:avLst/>
          </a:prstGeom>
          <a:noFill/>
          <a:ln/>
        </p:spPr>
        <p:txBody>
          <a:bodyPr wrap="squar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Global data analytics market valued at </a:t>
            </a:r>
            <a:pPr algn="l" indent="0" marL="0">
              <a:lnSpc>
                <a:spcPts val="1600"/>
              </a:lnSpc>
              <a:buNone/>
            </a:pPr>
            <a:r>
              <a:rPr lang="en-US" sz="1000" b="1" dirty="0">
                <a:solidFill>
                  <a:srgbClr val="333F70"/>
                </a:solidFill>
                <a:latin typeface="Open Sans" pitchFamily="34" charset="0"/>
                <a:ea typeface="Open Sans" pitchFamily="34" charset="-122"/>
                <a:cs typeface="Open Sans" pitchFamily="34" charset="-120"/>
              </a:rPr>
              <a:t>$64.99 billion in 2024</a:t>
            </a:r>
            <a:pPr algn="l" indent="0" marL="0">
              <a:lnSpc>
                <a:spcPts val="1600"/>
              </a:lnSpc>
              <a:buNone/>
            </a:pPr>
            <a:r>
              <a:rPr lang="en-US" sz="1000" dirty="0">
                <a:solidFill>
                  <a:srgbClr val="333F70"/>
                </a:solidFill>
                <a:latin typeface="Open Sans" pitchFamily="34" charset="0"/>
                <a:ea typeface="Open Sans" pitchFamily="34" charset="-122"/>
                <a:cs typeface="Open Sans" pitchFamily="34" charset="-120"/>
              </a:rPr>
              <a:t>, projected to reach </a:t>
            </a:r>
            <a:pPr algn="l" indent="0" marL="0">
              <a:lnSpc>
                <a:spcPts val="1600"/>
              </a:lnSpc>
              <a:buNone/>
            </a:pPr>
            <a:r>
              <a:rPr lang="en-US" sz="1000" b="1" dirty="0">
                <a:solidFill>
                  <a:srgbClr val="333F70"/>
                </a:solidFill>
                <a:latin typeface="Open Sans" pitchFamily="34" charset="0"/>
                <a:ea typeface="Open Sans" pitchFamily="34" charset="-122"/>
                <a:cs typeface="Open Sans" pitchFamily="34" charset="-120"/>
              </a:rPr>
              <a:t>$402.70 billion by 2032</a:t>
            </a:r>
            <a:pPr algn="l" indent="0" marL="0">
              <a:lnSpc>
                <a:spcPts val="1600"/>
              </a:lnSpc>
              <a:buNone/>
            </a:pPr>
            <a:r>
              <a:rPr lang="en-US" sz="1000" dirty="0">
                <a:solidFill>
                  <a:srgbClr val="333F70"/>
                </a:solidFill>
                <a:latin typeface="Open Sans" pitchFamily="34" charset="0"/>
                <a:ea typeface="Open Sans" pitchFamily="34" charset="-122"/>
                <a:cs typeface="Open Sans" pitchFamily="34" charset="-120"/>
              </a:rPr>
              <a:t> (CAGR 25.5%)</a:t>
            </a:r>
            <a:endParaRPr lang="en-US" sz="1000" dirty="0"/>
          </a:p>
        </p:txBody>
      </p:sp>
      <p:sp>
        <p:nvSpPr>
          <p:cNvPr id="7" name="Text 5"/>
          <p:cNvSpPr/>
          <p:nvPr/>
        </p:nvSpPr>
        <p:spPr>
          <a:xfrm>
            <a:off x="454343" y="2635448"/>
            <a:ext cx="6702504" cy="415290"/>
          </a:xfrm>
          <a:prstGeom prst="rect">
            <a:avLst/>
          </a:prstGeom>
          <a:noFill/>
          <a:ln/>
        </p:spPr>
        <p:txBody>
          <a:bodyPr wrap="squar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Advanced analytics market expected to grow from $60.33 billion (2024) to $390.93 billion (2034) at 20.55% CAGR</a:t>
            </a:r>
            <a:endParaRPr lang="en-US" sz="1000" dirty="0"/>
          </a:p>
        </p:txBody>
      </p:sp>
      <p:sp>
        <p:nvSpPr>
          <p:cNvPr id="8" name="Text 6"/>
          <p:cNvSpPr/>
          <p:nvPr/>
        </p:nvSpPr>
        <p:spPr>
          <a:xfrm>
            <a:off x="454343" y="3096101"/>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India market specifically: $3,551.8 million (2024) to $21,286.4 million (2030) at 35.8% CAGR</a:t>
            </a:r>
            <a:endParaRPr lang="en-US" sz="1000" dirty="0"/>
          </a:p>
        </p:txBody>
      </p:sp>
      <p:sp>
        <p:nvSpPr>
          <p:cNvPr id="9" name="Text 7"/>
          <p:cNvSpPr/>
          <p:nvPr/>
        </p:nvSpPr>
        <p:spPr>
          <a:xfrm>
            <a:off x="454343" y="3433524"/>
            <a:ext cx="2029658"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Key Industry Trends</a:t>
            </a:r>
            <a:endParaRPr lang="en-US" sz="1250" dirty="0"/>
          </a:p>
        </p:txBody>
      </p:sp>
      <p:sp>
        <p:nvSpPr>
          <p:cNvPr id="10" name="Shape 8"/>
          <p:cNvSpPr/>
          <p:nvPr/>
        </p:nvSpPr>
        <p:spPr>
          <a:xfrm>
            <a:off x="454343" y="3851136"/>
            <a:ext cx="64889" cy="64889"/>
          </a:xfrm>
          <a:prstGeom prst="roundRect">
            <a:avLst>
              <a:gd name="adj" fmla="val 704588"/>
            </a:avLst>
          </a:prstGeom>
          <a:solidFill>
            <a:srgbClr val="26A688"/>
          </a:solidFill>
          <a:ln/>
        </p:spPr>
      </p:sp>
      <p:sp>
        <p:nvSpPr>
          <p:cNvPr id="11" name="Text 9"/>
          <p:cNvSpPr/>
          <p:nvPr/>
        </p:nvSpPr>
        <p:spPr>
          <a:xfrm>
            <a:off x="649010" y="3782258"/>
            <a:ext cx="3705701"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AI and Machine Learning Integration</a:t>
            </a:r>
            <a:endParaRPr lang="en-US" sz="1250" dirty="0"/>
          </a:p>
        </p:txBody>
      </p:sp>
      <p:sp>
        <p:nvSpPr>
          <p:cNvPr id="12" name="Text 10"/>
          <p:cNvSpPr/>
          <p:nvPr/>
        </p:nvSpPr>
        <p:spPr>
          <a:xfrm>
            <a:off x="649010" y="4114800"/>
            <a:ext cx="6507837" cy="207645"/>
          </a:xfrm>
          <a:prstGeom prst="rect">
            <a:avLst/>
          </a:prstGeom>
          <a:noFill/>
          <a:ln/>
        </p:spPr>
        <p:txBody>
          <a:bodyPr wrap="none" lIns="0" tIns="0" rIns="0" bIns="0" rtlCol="0" anchor="t"/>
          <a:lstStyle/>
          <a:p>
            <a:pPr algn="l" indent="0" marL="0">
              <a:lnSpc>
                <a:spcPts val="1600"/>
              </a:lnSpc>
              <a:buNone/>
            </a:pPr>
            <a:r>
              <a:rPr lang="en-US" sz="1000" dirty="0">
                <a:solidFill>
                  <a:srgbClr val="333F70"/>
                </a:solidFill>
                <a:latin typeface="Open Sans" pitchFamily="34" charset="0"/>
                <a:ea typeface="Open Sans" pitchFamily="34" charset="-122"/>
                <a:cs typeface="Open Sans" pitchFamily="34" charset="-120"/>
              </a:rPr>
              <a:t>65% of organizations adopted or investigating AI for data analytics</a:t>
            </a:r>
            <a:endParaRPr lang="en-US" sz="1000" dirty="0"/>
          </a:p>
        </p:txBody>
      </p:sp>
      <p:sp>
        <p:nvSpPr>
          <p:cNvPr id="13" name="Shape 11"/>
          <p:cNvSpPr/>
          <p:nvPr/>
        </p:nvSpPr>
        <p:spPr>
          <a:xfrm>
            <a:off x="454343" y="4650879"/>
            <a:ext cx="64889" cy="64889"/>
          </a:xfrm>
          <a:prstGeom prst="roundRect">
            <a:avLst>
              <a:gd name="adj" fmla="val 704588"/>
            </a:avLst>
          </a:prstGeom>
          <a:solidFill>
            <a:srgbClr val="26A688"/>
          </a:solidFill>
          <a:ln/>
        </p:spPr>
      </p:sp>
      <p:sp>
        <p:nvSpPr>
          <p:cNvPr id="14" name="Text 12"/>
          <p:cNvSpPr/>
          <p:nvPr/>
        </p:nvSpPr>
        <p:spPr>
          <a:xfrm>
            <a:off x="649010" y="4582001"/>
            <a:ext cx="3036094"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Natural Language Processing</a:t>
            </a:r>
            <a:endParaRPr lang="en-US" sz="1250" dirty="0"/>
          </a:p>
        </p:txBody>
      </p:sp>
      <p:sp>
        <p:nvSpPr>
          <p:cNvPr id="15" name="Text 13"/>
          <p:cNvSpPr/>
          <p:nvPr/>
        </p:nvSpPr>
        <p:spPr>
          <a:xfrm>
            <a:off x="649010" y="4914543"/>
            <a:ext cx="6507837" cy="207645"/>
          </a:xfrm>
          <a:prstGeom prst="rect">
            <a:avLst/>
          </a:prstGeom>
          <a:noFill/>
          <a:ln/>
        </p:spPr>
        <p:txBody>
          <a:bodyPr wrap="none" lIns="0" tIns="0" rIns="0" bIns="0" rtlCol="0" anchor="t"/>
          <a:lstStyle/>
          <a:p>
            <a:pPr algn="l" indent="0" marL="0">
              <a:lnSpc>
                <a:spcPts val="1600"/>
              </a:lnSpc>
              <a:buNone/>
            </a:pPr>
            <a:r>
              <a:rPr lang="en-US" sz="1000" dirty="0">
                <a:solidFill>
                  <a:srgbClr val="333F70"/>
                </a:solidFill>
                <a:latin typeface="Open Sans" pitchFamily="34" charset="0"/>
                <a:ea typeface="Open Sans" pitchFamily="34" charset="-122"/>
                <a:cs typeface="Open Sans" pitchFamily="34" charset="-120"/>
              </a:rPr>
              <a:t>Expanding data source accessibility beyond structured data</a:t>
            </a:r>
            <a:endParaRPr lang="en-US" sz="1000" dirty="0"/>
          </a:p>
        </p:txBody>
      </p:sp>
      <p:sp>
        <p:nvSpPr>
          <p:cNvPr id="16" name="Shape 14"/>
          <p:cNvSpPr/>
          <p:nvPr/>
        </p:nvSpPr>
        <p:spPr>
          <a:xfrm>
            <a:off x="454343" y="5450622"/>
            <a:ext cx="64889" cy="64889"/>
          </a:xfrm>
          <a:prstGeom prst="roundRect">
            <a:avLst>
              <a:gd name="adj" fmla="val 704588"/>
            </a:avLst>
          </a:prstGeom>
          <a:solidFill>
            <a:srgbClr val="26A688"/>
          </a:solidFill>
          <a:ln/>
        </p:spPr>
      </p:sp>
      <p:sp>
        <p:nvSpPr>
          <p:cNvPr id="17" name="Text 15"/>
          <p:cNvSpPr/>
          <p:nvPr/>
        </p:nvSpPr>
        <p:spPr>
          <a:xfrm>
            <a:off x="649010" y="5381744"/>
            <a:ext cx="2462451"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Data Mesh Architecture</a:t>
            </a:r>
            <a:endParaRPr lang="en-US" sz="1250" dirty="0"/>
          </a:p>
        </p:txBody>
      </p:sp>
      <p:sp>
        <p:nvSpPr>
          <p:cNvPr id="18" name="Text 16"/>
          <p:cNvSpPr/>
          <p:nvPr/>
        </p:nvSpPr>
        <p:spPr>
          <a:xfrm>
            <a:off x="649010" y="5714286"/>
            <a:ext cx="6507837" cy="207645"/>
          </a:xfrm>
          <a:prstGeom prst="rect">
            <a:avLst/>
          </a:prstGeom>
          <a:noFill/>
          <a:ln/>
        </p:spPr>
        <p:txBody>
          <a:bodyPr wrap="none" lIns="0" tIns="0" rIns="0" bIns="0" rtlCol="0" anchor="t"/>
          <a:lstStyle/>
          <a:p>
            <a:pPr algn="l" indent="0" marL="0">
              <a:lnSpc>
                <a:spcPts val="1600"/>
              </a:lnSpc>
              <a:buNone/>
            </a:pPr>
            <a:r>
              <a:rPr lang="en-US" sz="1000" dirty="0">
                <a:solidFill>
                  <a:srgbClr val="333F70"/>
                </a:solidFill>
                <a:latin typeface="Open Sans" pitchFamily="34" charset="0"/>
                <a:ea typeface="Open Sans" pitchFamily="34" charset="-122"/>
                <a:cs typeface="Open Sans" pitchFamily="34" charset="-120"/>
              </a:rPr>
              <a:t>Decentralizing data ownership for faster cross-functional insights</a:t>
            </a:r>
            <a:endParaRPr lang="en-US" sz="1000" dirty="0"/>
          </a:p>
        </p:txBody>
      </p:sp>
      <p:sp>
        <p:nvSpPr>
          <p:cNvPr id="19" name="Shape 17"/>
          <p:cNvSpPr/>
          <p:nvPr/>
        </p:nvSpPr>
        <p:spPr>
          <a:xfrm>
            <a:off x="454343" y="6250365"/>
            <a:ext cx="64889" cy="64889"/>
          </a:xfrm>
          <a:prstGeom prst="roundRect">
            <a:avLst>
              <a:gd name="adj" fmla="val 704588"/>
            </a:avLst>
          </a:prstGeom>
          <a:solidFill>
            <a:srgbClr val="26A688"/>
          </a:solidFill>
          <a:ln/>
        </p:spPr>
      </p:sp>
      <p:sp>
        <p:nvSpPr>
          <p:cNvPr id="20" name="Text 18"/>
          <p:cNvSpPr/>
          <p:nvPr/>
        </p:nvSpPr>
        <p:spPr>
          <a:xfrm>
            <a:off x="649010" y="6181487"/>
            <a:ext cx="1692831"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Edge Computing</a:t>
            </a:r>
            <a:endParaRPr lang="en-US" sz="1250" dirty="0"/>
          </a:p>
        </p:txBody>
      </p:sp>
      <p:sp>
        <p:nvSpPr>
          <p:cNvPr id="21" name="Text 19"/>
          <p:cNvSpPr/>
          <p:nvPr/>
        </p:nvSpPr>
        <p:spPr>
          <a:xfrm>
            <a:off x="649010" y="6514028"/>
            <a:ext cx="6507837" cy="207645"/>
          </a:xfrm>
          <a:prstGeom prst="rect">
            <a:avLst/>
          </a:prstGeom>
          <a:noFill/>
          <a:ln/>
        </p:spPr>
        <p:txBody>
          <a:bodyPr wrap="none" lIns="0" tIns="0" rIns="0" bIns="0" rtlCol="0" anchor="t"/>
          <a:lstStyle/>
          <a:p>
            <a:pPr algn="l" indent="0" marL="0">
              <a:lnSpc>
                <a:spcPts val="1600"/>
              </a:lnSpc>
              <a:buNone/>
            </a:pPr>
            <a:r>
              <a:rPr lang="en-US" sz="1000" dirty="0">
                <a:solidFill>
                  <a:srgbClr val="333F70"/>
                </a:solidFill>
                <a:latin typeface="Open Sans" pitchFamily="34" charset="0"/>
                <a:ea typeface="Open Sans" pitchFamily="34" charset="-122"/>
                <a:cs typeface="Open Sans" pitchFamily="34" charset="-120"/>
              </a:rPr>
              <a:t>Real-time analytics closer to data sources for reduced latency</a:t>
            </a:r>
            <a:endParaRPr lang="en-US" sz="1000" dirty="0"/>
          </a:p>
        </p:txBody>
      </p:sp>
      <p:sp>
        <p:nvSpPr>
          <p:cNvPr id="22" name="Shape 20"/>
          <p:cNvSpPr/>
          <p:nvPr/>
        </p:nvSpPr>
        <p:spPr>
          <a:xfrm>
            <a:off x="454343" y="7050107"/>
            <a:ext cx="64889" cy="64889"/>
          </a:xfrm>
          <a:prstGeom prst="roundRect">
            <a:avLst>
              <a:gd name="adj" fmla="val 704588"/>
            </a:avLst>
          </a:prstGeom>
          <a:solidFill>
            <a:srgbClr val="26A688"/>
          </a:solidFill>
          <a:ln/>
        </p:spPr>
      </p:sp>
      <p:sp>
        <p:nvSpPr>
          <p:cNvPr id="23" name="Text 21"/>
          <p:cNvSpPr/>
          <p:nvPr/>
        </p:nvSpPr>
        <p:spPr>
          <a:xfrm>
            <a:off x="649010" y="6981230"/>
            <a:ext cx="2131219"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GenAI and Agentic AI</a:t>
            </a:r>
            <a:endParaRPr lang="en-US" sz="1250" dirty="0"/>
          </a:p>
        </p:txBody>
      </p:sp>
      <p:sp>
        <p:nvSpPr>
          <p:cNvPr id="24" name="Text 22"/>
          <p:cNvSpPr/>
          <p:nvPr/>
        </p:nvSpPr>
        <p:spPr>
          <a:xfrm>
            <a:off x="649010" y="7313771"/>
            <a:ext cx="6507837" cy="207645"/>
          </a:xfrm>
          <a:prstGeom prst="rect">
            <a:avLst/>
          </a:prstGeom>
          <a:noFill/>
          <a:ln/>
        </p:spPr>
        <p:txBody>
          <a:bodyPr wrap="none" lIns="0" tIns="0" rIns="0" bIns="0" rtlCol="0" anchor="t"/>
          <a:lstStyle/>
          <a:p>
            <a:pPr algn="l" indent="0" marL="0">
              <a:lnSpc>
                <a:spcPts val="1600"/>
              </a:lnSpc>
              <a:buNone/>
            </a:pPr>
            <a:r>
              <a:rPr lang="en-US" sz="1000" dirty="0">
                <a:solidFill>
                  <a:srgbClr val="333F70"/>
                </a:solidFill>
                <a:latin typeface="Open Sans" pitchFamily="34" charset="0"/>
                <a:ea typeface="Open Sans" pitchFamily="34" charset="-122"/>
                <a:cs typeface="Open Sans" pitchFamily="34" charset="-120"/>
              </a:rPr>
              <a:t>Autonomous AI systems for complex decision-making with minimal human intervention</a:t>
            </a:r>
            <a:endParaRPr lang="en-US" sz="1000" dirty="0"/>
          </a:p>
        </p:txBody>
      </p:sp>
      <p:sp>
        <p:nvSpPr>
          <p:cNvPr id="25" name="Text 23"/>
          <p:cNvSpPr/>
          <p:nvPr/>
        </p:nvSpPr>
        <p:spPr>
          <a:xfrm>
            <a:off x="7481173" y="1546860"/>
            <a:ext cx="4744045" cy="243483"/>
          </a:xfrm>
          <a:prstGeom prst="rect">
            <a:avLst/>
          </a:prstGeom>
          <a:noFill/>
          <a:ln/>
        </p:spPr>
        <p:txBody>
          <a:bodyPr wrap="none" lIns="0" tIns="0" rIns="0" bIns="0" rtlCol="0" anchor="t"/>
          <a:lstStyle/>
          <a:p>
            <a:pPr algn="l" indent="0" marL="0">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How Tredence Leverages These Trends</a:t>
            </a:r>
            <a:endParaRPr lang="en-US" sz="1500" dirty="0"/>
          </a:p>
        </p:txBody>
      </p:sp>
      <p:sp>
        <p:nvSpPr>
          <p:cNvPr id="26" name="Text 24"/>
          <p:cNvSpPr/>
          <p:nvPr/>
        </p:nvSpPr>
        <p:spPr>
          <a:xfrm>
            <a:off x="7481173" y="1842254"/>
            <a:ext cx="3119199"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GenAI &amp; Agentic AI Leadership:</a:t>
            </a:r>
            <a:endParaRPr lang="en-US" sz="1250" dirty="0"/>
          </a:p>
        </p:txBody>
      </p:sp>
      <p:sp>
        <p:nvSpPr>
          <p:cNvPr id="27" name="Text 25"/>
          <p:cNvSpPr/>
          <p:nvPr/>
        </p:nvSpPr>
        <p:spPr>
          <a:xfrm>
            <a:off x="7481173" y="2174796"/>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Investing 10% of annual revenues in GenAI and Agentic AI capabilities</a:t>
            </a:r>
            <a:endParaRPr lang="en-US" sz="1000" dirty="0"/>
          </a:p>
        </p:txBody>
      </p:sp>
      <p:sp>
        <p:nvSpPr>
          <p:cNvPr id="28" name="Text 26"/>
          <p:cNvSpPr/>
          <p:nvPr/>
        </p:nvSpPr>
        <p:spPr>
          <a:xfrm>
            <a:off x="7481173" y="2427803"/>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Building "agents as a service" platform to reduce consultant dependency</a:t>
            </a:r>
            <a:endParaRPr lang="en-US" sz="1000" dirty="0"/>
          </a:p>
        </p:txBody>
      </p:sp>
      <p:sp>
        <p:nvSpPr>
          <p:cNvPr id="29" name="Text 27"/>
          <p:cNvSpPr/>
          <p:nvPr/>
        </p:nvSpPr>
        <p:spPr>
          <a:xfrm>
            <a:off x="7481173" y="2680811"/>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Developing autonomous agents for data analysis, coding, decision-making, and operations</a:t>
            </a:r>
            <a:endParaRPr lang="en-US" sz="1000" dirty="0"/>
          </a:p>
        </p:txBody>
      </p:sp>
      <p:sp>
        <p:nvSpPr>
          <p:cNvPr id="30" name="Text 28"/>
          <p:cNvSpPr/>
          <p:nvPr/>
        </p:nvSpPr>
        <p:spPr>
          <a:xfrm>
            <a:off x="7481173" y="3018234"/>
            <a:ext cx="4406384"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ATOM.AI Ecosystem as Market Accelerator</a:t>
            </a:r>
            <a:endParaRPr lang="en-US" sz="1250" dirty="0"/>
          </a:p>
        </p:txBody>
      </p:sp>
      <p:sp>
        <p:nvSpPr>
          <p:cNvPr id="31" name="Text 29"/>
          <p:cNvSpPr/>
          <p:nvPr/>
        </p:nvSpPr>
        <p:spPr>
          <a:xfrm>
            <a:off x="7481173" y="3350776"/>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Launches 50+ industry-specific AI accelerators addressing "last-mile" adoption challenges</a:t>
            </a:r>
            <a:endParaRPr lang="en-US" sz="1000" dirty="0"/>
          </a:p>
        </p:txBody>
      </p:sp>
      <p:sp>
        <p:nvSpPr>
          <p:cNvPr id="32" name="Text 30"/>
          <p:cNvSpPr/>
          <p:nvPr/>
        </p:nvSpPr>
        <p:spPr>
          <a:xfrm>
            <a:off x="7481173" y="3603784"/>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Reduces time-to-value by 50% through pre-built models, feature stores, and technical notebooks</a:t>
            </a:r>
            <a:endParaRPr lang="en-US" sz="1000" dirty="0"/>
          </a:p>
        </p:txBody>
      </p:sp>
      <p:sp>
        <p:nvSpPr>
          <p:cNvPr id="33" name="Text 31"/>
          <p:cNvSpPr/>
          <p:nvPr/>
        </p:nvSpPr>
        <p:spPr>
          <a:xfrm>
            <a:off x="7481173" y="3856792"/>
            <a:ext cx="6702504" cy="415290"/>
          </a:xfrm>
          <a:prstGeom prst="rect">
            <a:avLst/>
          </a:prstGeom>
          <a:noFill/>
          <a:ln/>
        </p:spPr>
        <p:txBody>
          <a:bodyPr wrap="squar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Five-module architecture (Data Works, Algo Works, UI/UX Works, Solution Works, Automation Works) optimizing each phase of AI development</a:t>
            </a:r>
            <a:endParaRPr lang="en-US" sz="1000" dirty="0"/>
          </a:p>
        </p:txBody>
      </p:sp>
      <p:sp>
        <p:nvSpPr>
          <p:cNvPr id="34" name="Text 32"/>
          <p:cNvSpPr/>
          <p:nvPr/>
        </p:nvSpPr>
        <p:spPr>
          <a:xfrm>
            <a:off x="7481173" y="4401860"/>
            <a:ext cx="4285059"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Data Mesh &amp; Edge Computing Integration:</a:t>
            </a:r>
            <a:endParaRPr lang="en-US" sz="1250" dirty="0"/>
          </a:p>
        </p:txBody>
      </p:sp>
      <p:sp>
        <p:nvSpPr>
          <p:cNvPr id="35" name="Text 33"/>
          <p:cNvSpPr/>
          <p:nvPr/>
        </p:nvSpPr>
        <p:spPr>
          <a:xfrm>
            <a:off x="7481173" y="4734401"/>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Tredence's data governance frameworks enabling decentralized data ownership patterns</a:t>
            </a:r>
            <a:endParaRPr lang="en-US" sz="1000" dirty="0"/>
          </a:p>
        </p:txBody>
      </p:sp>
      <p:sp>
        <p:nvSpPr>
          <p:cNvPr id="36" name="Text 34"/>
          <p:cNvSpPr/>
          <p:nvPr/>
        </p:nvSpPr>
        <p:spPr>
          <a:xfrm>
            <a:off x="7481173" y="4987409"/>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Real-time analytics capabilities on cloud platforms (Databricks, Snowflake) supporting edge use cases</a:t>
            </a:r>
            <a:endParaRPr lang="en-US" sz="1000" dirty="0"/>
          </a:p>
        </p:txBody>
      </p:sp>
      <p:sp>
        <p:nvSpPr>
          <p:cNvPr id="37" name="Text 35"/>
          <p:cNvSpPr/>
          <p:nvPr/>
        </p:nvSpPr>
        <p:spPr>
          <a:xfrm>
            <a:off x="7481173" y="5324832"/>
            <a:ext cx="2901910"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Customer Experience Focus:</a:t>
            </a:r>
            <a:endParaRPr lang="en-US" sz="1250" dirty="0"/>
          </a:p>
        </p:txBody>
      </p:sp>
      <p:sp>
        <p:nvSpPr>
          <p:cNvPr id="38" name="Text 36"/>
          <p:cNvSpPr/>
          <p:nvPr/>
        </p:nvSpPr>
        <p:spPr>
          <a:xfrm>
            <a:off x="7481173" y="5657374"/>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Market shift toward CXM as top priority aligns perfectly with Tredence's flagship offerings</a:t>
            </a:r>
            <a:endParaRPr lang="en-US" sz="1000" dirty="0"/>
          </a:p>
        </p:txBody>
      </p:sp>
      <p:sp>
        <p:nvSpPr>
          <p:cNvPr id="39" name="Text 37"/>
          <p:cNvSpPr/>
          <p:nvPr/>
        </p:nvSpPr>
        <p:spPr>
          <a:xfrm>
            <a:off x="7481173" y="5910382"/>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Customer Cosmos platform and last-mile adoption philosophy address core market need</a:t>
            </a:r>
            <a:endParaRPr lang="en-US" sz="1000" dirty="0"/>
          </a:p>
        </p:txBody>
      </p:sp>
      <p:sp>
        <p:nvSpPr>
          <p:cNvPr id="40" name="Text 38"/>
          <p:cNvSpPr/>
          <p:nvPr/>
        </p:nvSpPr>
        <p:spPr>
          <a:xfrm>
            <a:off x="7481173" y="6247805"/>
            <a:ext cx="3157180" cy="202763"/>
          </a:xfrm>
          <a:prstGeom prst="rect">
            <a:avLst/>
          </a:prstGeom>
          <a:noFill/>
          <a:ln/>
        </p:spPr>
        <p:txBody>
          <a:bodyPr wrap="none" lIns="0" tIns="0" rIns="0" bIns="0" rtlCol="0" anchor="t"/>
          <a:lstStyle/>
          <a:p>
            <a:pPr algn="l" indent="0" marL="0">
              <a:lnSpc>
                <a:spcPts val="1550"/>
              </a:lnSpc>
              <a:buNone/>
            </a:pPr>
            <a:r>
              <a:rPr lang="en-US" sz="1250" b="1" dirty="0">
                <a:solidFill>
                  <a:srgbClr val="333F70"/>
                </a:solidFill>
                <a:latin typeface="Unbounded Bold" pitchFamily="34" charset="0"/>
                <a:ea typeface="Unbounded Bold" pitchFamily="34" charset="-122"/>
                <a:cs typeface="Unbounded Bold" pitchFamily="34" charset="-120"/>
              </a:rPr>
              <a:t>Real-Time Decision Intelligence:</a:t>
            </a:r>
            <a:endParaRPr lang="en-US" sz="1250" dirty="0"/>
          </a:p>
        </p:txBody>
      </p:sp>
      <p:sp>
        <p:nvSpPr>
          <p:cNvPr id="41" name="Text 39"/>
          <p:cNvSpPr/>
          <p:nvPr/>
        </p:nvSpPr>
        <p:spPr>
          <a:xfrm>
            <a:off x="7481173" y="6580346"/>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Tredence solutions emphasize operational activation and real-time decisioning</a:t>
            </a:r>
            <a:endParaRPr lang="en-US" sz="1000" dirty="0"/>
          </a:p>
        </p:txBody>
      </p:sp>
      <p:sp>
        <p:nvSpPr>
          <p:cNvPr id="42" name="Text 40"/>
          <p:cNvSpPr/>
          <p:nvPr/>
        </p:nvSpPr>
        <p:spPr>
          <a:xfrm>
            <a:off x="7481173" y="6833354"/>
            <a:ext cx="6702504" cy="207645"/>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333F70"/>
                </a:solidFill>
                <a:latin typeface="Open Sans" pitchFamily="34" charset="0"/>
                <a:ea typeface="Open Sans" pitchFamily="34" charset="-122"/>
                <a:cs typeface="Open Sans" pitchFamily="34" charset="-120"/>
              </a:rPr>
              <a:t>AI/ML models deployed at edge for instantaneous personalization and orchestration</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49486" y="591264"/>
            <a:ext cx="2835235" cy="289917"/>
          </a:xfrm>
          <a:prstGeom prst="rect">
            <a:avLst/>
          </a:prstGeom>
          <a:noFill/>
          <a:ln/>
        </p:spPr>
        <p:txBody>
          <a:bodyPr wrap="none" lIns="0" tIns="0" rIns="0" bIns="0" rtlCol="0" anchor="t"/>
          <a:lstStyle/>
          <a:p>
            <a:pPr algn="l" indent="0" marL="0">
              <a:lnSpc>
                <a:spcPts val="2250"/>
              </a:lnSpc>
              <a:buNone/>
            </a:pPr>
            <a:r>
              <a:rPr lang="en-US" sz="1800" b="1" dirty="0">
                <a:solidFill>
                  <a:srgbClr val="26A688"/>
                </a:solidFill>
                <a:latin typeface="Unbounded Bold" pitchFamily="34" charset="0"/>
                <a:ea typeface="Unbounded Bold" pitchFamily="34" charset="-122"/>
                <a:cs typeface="Unbounded Bold" pitchFamily="34" charset="-120"/>
              </a:rPr>
              <a:t>Company Overview</a:t>
            </a:r>
            <a:endParaRPr lang="en-US" sz="1800" dirty="0"/>
          </a:p>
        </p:txBody>
      </p:sp>
      <p:sp>
        <p:nvSpPr>
          <p:cNvPr id="3" name="Text 1"/>
          <p:cNvSpPr/>
          <p:nvPr/>
        </p:nvSpPr>
        <p:spPr>
          <a:xfrm>
            <a:off x="649486" y="955358"/>
            <a:ext cx="5105876" cy="579953"/>
          </a:xfrm>
          <a:prstGeom prst="rect">
            <a:avLst/>
          </a:prstGeom>
          <a:noFill/>
          <a:ln/>
        </p:spPr>
        <p:txBody>
          <a:bodyPr wrap="none" lIns="0" tIns="0" rIns="0" bIns="0" rtlCol="0" anchor="t"/>
          <a:lstStyle/>
          <a:p>
            <a:pPr algn="l" indent="0" marL="0">
              <a:lnSpc>
                <a:spcPts val="4550"/>
              </a:lnSpc>
              <a:buNone/>
            </a:pPr>
            <a:r>
              <a:rPr lang="en-US" sz="3650" b="1" dirty="0">
                <a:solidFill>
                  <a:srgbClr val="333F70"/>
                </a:solidFill>
                <a:latin typeface="Unbounded Bold" pitchFamily="34" charset="0"/>
                <a:ea typeface="Unbounded Bold" pitchFamily="34" charset="-122"/>
                <a:cs typeface="Unbounded Bold" pitchFamily="34" charset="-120"/>
              </a:rPr>
              <a:t>Who is Tredence?</a:t>
            </a:r>
            <a:endParaRPr lang="en-US" sz="3650" dirty="0"/>
          </a:p>
        </p:txBody>
      </p:sp>
      <p:sp>
        <p:nvSpPr>
          <p:cNvPr id="4" name="Text 2"/>
          <p:cNvSpPr/>
          <p:nvPr/>
        </p:nvSpPr>
        <p:spPr>
          <a:xfrm>
            <a:off x="649486" y="1980605"/>
            <a:ext cx="7128510" cy="1187768"/>
          </a:xfrm>
          <a:prstGeom prst="rect">
            <a:avLst/>
          </a:prstGeom>
          <a:noFill/>
          <a:ln/>
        </p:spPr>
        <p:txBody>
          <a:bodyPr wrap="square" lIns="0" tIns="0" rIns="0" bIns="0" rtlCol="0" anchor="t"/>
          <a:lstStyle/>
          <a:p>
            <a:pPr algn="l" indent="0" marL="0">
              <a:lnSpc>
                <a:spcPts val="2300"/>
              </a:lnSpc>
              <a:buNone/>
            </a:pPr>
            <a:r>
              <a:rPr lang="en-US" sz="1450" b="1" dirty="0">
                <a:solidFill>
                  <a:srgbClr val="333F70"/>
                </a:solidFill>
                <a:latin typeface="Open Sans" pitchFamily="34" charset="0"/>
                <a:ea typeface="Open Sans" pitchFamily="34" charset="-122"/>
                <a:cs typeface="Open Sans" pitchFamily="34" charset="-120"/>
              </a:rPr>
              <a:t>Tredence is a global data science and AI solutions provider founded in 2013 by Shub Bhowmick, Sumit Mehra, and Shashank Dubey.</a:t>
            </a:r>
            <a:pPr algn="l" indent="0" marL="0">
              <a:lnSpc>
                <a:spcPts val="2300"/>
              </a:lnSpc>
              <a:buNone/>
            </a:pPr>
            <a:r>
              <a:rPr lang="en-US" sz="1450" dirty="0">
                <a:solidFill>
                  <a:srgbClr val="333F70"/>
                </a:solidFill>
                <a:latin typeface="Open Sans" pitchFamily="34" charset="0"/>
                <a:ea typeface="Open Sans" pitchFamily="34" charset="-122"/>
                <a:cs typeface="Open Sans" pitchFamily="34" charset="-120"/>
              </a:rPr>
              <a:t> Headquartered in San Jose, California, the company is specialized in solving the "last-mile problem" in AI—the critical gap between insight creation and value realization.</a:t>
            </a:r>
            <a:endParaRPr lang="en-US" sz="1450" dirty="0"/>
          </a:p>
        </p:txBody>
      </p:sp>
      <p:sp>
        <p:nvSpPr>
          <p:cNvPr id="5" name="Text 3"/>
          <p:cNvSpPr/>
          <p:nvPr/>
        </p:nvSpPr>
        <p:spPr>
          <a:xfrm>
            <a:off x="649486" y="3335298"/>
            <a:ext cx="7128510" cy="1187768"/>
          </a:xfrm>
          <a:prstGeom prst="rect">
            <a:avLst/>
          </a:prstGeom>
          <a:noFill/>
          <a:ln/>
        </p:spPr>
        <p:txBody>
          <a:bodyPr wrap="square" lIns="0" tIns="0" rIns="0" bIns="0" rtlCol="0" anchor="t"/>
          <a:lstStyle/>
          <a:p>
            <a:pPr algn="l" indent="0" marL="0">
              <a:lnSpc>
                <a:spcPts val="2300"/>
              </a:lnSpc>
              <a:buNone/>
            </a:pPr>
            <a:r>
              <a:rPr lang="en-US" sz="1450" dirty="0">
                <a:solidFill>
                  <a:srgbClr val="333F70"/>
                </a:solidFill>
                <a:latin typeface="Open Sans" pitchFamily="34" charset="0"/>
                <a:ea typeface="Open Sans" pitchFamily="34" charset="-122"/>
                <a:cs typeface="Open Sans" pitchFamily="34" charset="-120"/>
              </a:rPr>
              <a:t>With over 3,500 employees across 10+ global delivery centers including San Jose, Chicago, London, Toronto, Dubai, and Indian centers in Bengaluru, Chennai, Gurgaon, Pune, and Kolkata, Tredence has become a recognized leader in enterprise data analytics and AI solutions.</a:t>
            </a:r>
            <a:endParaRPr lang="en-US" sz="1450" dirty="0"/>
          </a:p>
        </p:txBody>
      </p:sp>
      <p:sp>
        <p:nvSpPr>
          <p:cNvPr id="6" name="Text 4"/>
          <p:cNvSpPr/>
          <p:nvPr/>
        </p:nvSpPr>
        <p:spPr>
          <a:xfrm>
            <a:off x="649486" y="4708565"/>
            <a:ext cx="3275648" cy="289917"/>
          </a:xfrm>
          <a:prstGeom prst="rect">
            <a:avLst/>
          </a:prstGeom>
          <a:noFill/>
          <a:ln/>
        </p:spPr>
        <p:txBody>
          <a:bodyPr wrap="none" lIns="0" tIns="0" rIns="0" bIns="0" rtlCol="0" anchor="t"/>
          <a:lstStyle/>
          <a:p>
            <a:pPr algn="l" indent="0" marL="0">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Mission and Approach</a:t>
            </a:r>
            <a:endParaRPr lang="en-US" sz="1800" dirty="0"/>
          </a:p>
        </p:txBody>
      </p:sp>
      <p:sp>
        <p:nvSpPr>
          <p:cNvPr id="7" name="Text 5"/>
          <p:cNvSpPr/>
          <p:nvPr/>
        </p:nvSpPr>
        <p:spPr>
          <a:xfrm>
            <a:off x="649486" y="5183981"/>
            <a:ext cx="7128510" cy="1187768"/>
          </a:xfrm>
          <a:prstGeom prst="rect">
            <a:avLst/>
          </a:prstGeom>
          <a:noFill/>
          <a:ln/>
        </p:spPr>
        <p:txBody>
          <a:bodyPr wrap="square" lIns="0" tIns="0" rIns="0" bIns="0" rtlCol="0" anchor="t"/>
          <a:lstStyle/>
          <a:p>
            <a:pPr algn="l" indent="0" marL="0">
              <a:lnSpc>
                <a:spcPts val="2300"/>
              </a:lnSpc>
              <a:buNone/>
            </a:pPr>
            <a:r>
              <a:rPr lang="en-US" sz="1450" dirty="0">
                <a:solidFill>
                  <a:srgbClr val="333F70"/>
                </a:solidFill>
                <a:latin typeface="Open Sans" pitchFamily="34" charset="0"/>
                <a:ea typeface="Open Sans" pitchFamily="34" charset="-122"/>
                <a:cs typeface="Open Sans" pitchFamily="34" charset="-120"/>
              </a:rPr>
              <a:t>Tredence's core mission is to empower decisions that help clients win by bridging the gap between insights delivery and value realization. The company operates on a </a:t>
            </a:r>
            <a:pPr algn="l" indent="0" marL="0">
              <a:lnSpc>
                <a:spcPts val="2300"/>
              </a:lnSpc>
              <a:buNone/>
            </a:pPr>
            <a:r>
              <a:rPr lang="en-US" sz="1450" b="1" dirty="0">
                <a:solidFill>
                  <a:srgbClr val="333F70"/>
                </a:solidFill>
                <a:latin typeface="Open Sans" pitchFamily="34" charset="0"/>
                <a:ea typeface="Open Sans" pitchFamily="34" charset="-122"/>
                <a:cs typeface="Open Sans" pitchFamily="34" charset="-120"/>
              </a:rPr>
              <a:t>vertical-first approach</a:t>
            </a:r>
            <a:pPr algn="l" indent="0" marL="0">
              <a:lnSpc>
                <a:spcPts val="2300"/>
              </a:lnSpc>
              <a:buNone/>
            </a:pPr>
            <a:r>
              <a:rPr lang="en-US" sz="1450" dirty="0">
                <a:solidFill>
                  <a:srgbClr val="333F70"/>
                </a:solidFill>
                <a:latin typeface="Open Sans" pitchFamily="34" charset="0"/>
                <a:ea typeface="Open Sans" pitchFamily="34" charset="-122"/>
                <a:cs typeface="Open Sans" pitchFamily="34" charset="-120"/>
              </a:rPr>
              <a:t> with deep domain expertise across retail, CPG, telecom, healthcare, travel &amp; hospitality, financial services, and manufacturing.</a:t>
            </a:r>
            <a:endParaRPr lang="en-US" sz="1450" dirty="0"/>
          </a:p>
        </p:txBody>
      </p:sp>
      <p:sp>
        <p:nvSpPr>
          <p:cNvPr id="8" name="Text 6"/>
          <p:cNvSpPr/>
          <p:nvPr/>
        </p:nvSpPr>
        <p:spPr>
          <a:xfrm>
            <a:off x="8238292" y="2115145"/>
            <a:ext cx="2759035" cy="612338"/>
          </a:xfrm>
          <a:prstGeom prst="rect">
            <a:avLst/>
          </a:prstGeom>
          <a:noFill/>
          <a:ln/>
        </p:spPr>
        <p:txBody>
          <a:bodyPr wrap="none" lIns="0" tIns="0" rIns="0" bIns="0" rtlCol="0" anchor="t"/>
          <a:lstStyle/>
          <a:p>
            <a:pPr algn="ctr" indent="0" marL="0">
              <a:lnSpc>
                <a:spcPts val="4800"/>
              </a:lnSpc>
              <a:buNone/>
            </a:pPr>
            <a:r>
              <a:rPr lang="en-US" sz="4800" b="1" dirty="0">
                <a:solidFill>
                  <a:srgbClr val="333F70"/>
                </a:solidFill>
                <a:latin typeface="Unbounded Bold" pitchFamily="34" charset="0"/>
                <a:ea typeface="Unbounded Bold" pitchFamily="34" charset="-122"/>
                <a:cs typeface="Unbounded Bold" pitchFamily="34" charset="-120"/>
              </a:rPr>
              <a:t>$794.7M</a:t>
            </a:r>
            <a:endParaRPr lang="en-US" sz="4800" dirty="0"/>
          </a:p>
        </p:txBody>
      </p:sp>
      <p:sp>
        <p:nvSpPr>
          <p:cNvPr id="9" name="Text 7"/>
          <p:cNvSpPr/>
          <p:nvPr/>
        </p:nvSpPr>
        <p:spPr>
          <a:xfrm>
            <a:off x="8457843" y="2959417"/>
            <a:ext cx="2319814" cy="289917"/>
          </a:xfrm>
          <a:prstGeom prst="rect">
            <a:avLst/>
          </a:prstGeom>
          <a:noFill/>
          <a:ln/>
        </p:spPr>
        <p:txBody>
          <a:bodyPr wrap="none" lIns="0" tIns="0" rIns="0" bIns="0" rtlCol="0" anchor="t"/>
          <a:lstStyle/>
          <a:p>
            <a:pPr algn="ctr" indent="0" marL="0">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Annual Revenue</a:t>
            </a:r>
            <a:endParaRPr lang="en-US" sz="1800" dirty="0"/>
          </a:p>
        </p:txBody>
      </p:sp>
      <p:sp>
        <p:nvSpPr>
          <p:cNvPr id="10" name="Text 8"/>
          <p:cNvSpPr/>
          <p:nvPr/>
        </p:nvSpPr>
        <p:spPr>
          <a:xfrm>
            <a:off x="8238292" y="3434834"/>
            <a:ext cx="2759035" cy="296942"/>
          </a:xfrm>
          <a:prstGeom prst="rect">
            <a:avLst/>
          </a:prstGeom>
          <a:noFill/>
          <a:ln/>
        </p:spPr>
        <p:txBody>
          <a:bodyPr wrap="none" lIns="0" tIns="0" rIns="0" bIns="0" rtlCol="0" anchor="t"/>
          <a:lstStyle/>
          <a:p>
            <a:pPr algn="ctr" indent="0" marL="0">
              <a:lnSpc>
                <a:spcPts val="2300"/>
              </a:lnSpc>
              <a:buNone/>
            </a:pPr>
            <a:r>
              <a:rPr lang="en-US" sz="1450" dirty="0">
                <a:solidFill>
                  <a:srgbClr val="333F70"/>
                </a:solidFill>
                <a:latin typeface="Open Sans" pitchFamily="34" charset="0"/>
                <a:ea typeface="Open Sans" pitchFamily="34" charset="-122"/>
                <a:cs typeface="Open Sans" pitchFamily="34" charset="-120"/>
              </a:rPr>
              <a:t>Estimated 2025 revenue</a:t>
            </a:r>
            <a:endParaRPr lang="en-US" sz="1450" dirty="0"/>
          </a:p>
        </p:txBody>
      </p:sp>
      <p:sp>
        <p:nvSpPr>
          <p:cNvPr id="11" name="Text 9"/>
          <p:cNvSpPr/>
          <p:nvPr/>
        </p:nvSpPr>
        <p:spPr>
          <a:xfrm>
            <a:off x="11229261" y="2115145"/>
            <a:ext cx="2759154" cy="612338"/>
          </a:xfrm>
          <a:prstGeom prst="rect">
            <a:avLst/>
          </a:prstGeom>
          <a:noFill/>
          <a:ln/>
        </p:spPr>
        <p:txBody>
          <a:bodyPr wrap="none" lIns="0" tIns="0" rIns="0" bIns="0" rtlCol="0" anchor="t"/>
          <a:lstStyle/>
          <a:p>
            <a:pPr algn="ctr" indent="0" marL="0">
              <a:lnSpc>
                <a:spcPts val="4800"/>
              </a:lnSpc>
              <a:buNone/>
            </a:pPr>
            <a:r>
              <a:rPr lang="en-US" sz="4800" b="1" dirty="0">
                <a:solidFill>
                  <a:srgbClr val="333F70"/>
                </a:solidFill>
                <a:latin typeface="Unbounded Bold" pitchFamily="34" charset="0"/>
                <a:ea typeface="Unbounded Bold" pitchFamily="34" charset="-122"/>
                <a:cs typeface="Unbounded Bold" pitchFamily="34" charset="-120"/>
              </a:rPr>
              <a:t>3,500+</a:t>
            </a:r>
            <a:endParaRPr lang="en-US" sz="4800" dirty="0"/>
          </a:p>
        </p:txBody>
      </p:sp>
      <p:sp>
        <p:nvSpPr>
          <p:cNvPr id="12" name="Text 10"/>
          <p:cNvSpPr/>
          <p:nvPr/>
        </p:nvSpPr>
        <p:spPr>
          <a:xfrm>
            <a:off x="11319272" y="2959417"/>
            <a:ext cx="2579132" cy="289917"/>
          </a:xfrm>
          <a:prstGeom prst="rect">
            <a:avLst/>
          </a:prstGeom>
          <a:noFill/>
          <a:ln/>
        </p:spPr>
        <p:txBody>
          <a:bodyPr wrap="none" lIns="0" tIns="0" rIns="0" bIns="0" rtlCol="0" anchor="t"/>
          <a:lstStyle/>
          <a:p>
            <a:pPr algn="ctr" indent="0" marL="0">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Global Employees</a:t>
            </a:r>
            <a:endParaRPr lang="en-US" sz="1800" dirty="0"/>
          </a:p>
        </p:txBody>
      </p:sp>
      <p:sp>
        <p:nvSpPr>
          <p:cNvPr id="13" name="Text 11"/>
          <p:cNvSpPr/>
          <p:nvPr/>
        </p:nvSpPr>
        <p:spPr>
          <a:xfrm>
            <a:off x="11229261" y="3434834"/>
            <a:ext cx="2759154" cy="296942"/>
          </a:xfrm>
          <a:prstGeom prst="rect">
            <a:avLst/>
          </a:prstGeom>
          <a:noFill/>
          <a:ln/>
        </p:spPr>
        <p:txBody>
          <a:bodyPr wrap="none" lIns="0" tIns="0" rIns="0" bIns="0" rtlCol="0" anchor="t"/>
          <a:lstStyle/>
          <a:p>
            <a:pPr algn="ctr" indent="0" marL="0">
              <a:lnSpc>
                <a:spcPts val="2300"/>
              </a:lnSpc>
              <a:buNone/>
            </a:pPr>
            <a:r>
              <a:rPr lang="en-US" sz="1450" dirty="0">
                <a:solidFill>
                  <a:srgbClr val="333F70"/>
                </a:solidFill>
                <a:latin typeface="Open Sans" pitchFamily="34" charset="0"/>
                <a:ea typeface="Open Sans" pitchFamily="34" charset="-122"/>
                <a:cs typeface="Open Sans" pitchFamily="34" charset="-120"/>
              </a:rPr>
              <a:t>Across 10+ delivery centers</a:t>
            </a:r>
            <a:endParaRPr lang="en-US" sz="1450" dirty="0"/>
          </a:p>
        </p:txBody>
      </p:sp>
      <p:sp>
        <p:nvSpPr>
          <p:cNvPr id="14" name="Text 12"/>
          <p:cNvSpPr/>
          <p:nvPr/>
        </p:nvSpPr>
        <p:spPr>
          <a:xfrm>
            <a:off x="8238292" y="4195643"/>
            <a:ext cx="2759035" cy="612338"/>
          </a:xfrm>
          <a:prstGeom prst="rect">
            <a:avLst/>
          </a:prstGeom>
          <a:noFill/>
          <a:ln/>
        </p:spPr>
        <p:txBody>
          <a:bodyPr wrap="none" lIns="0" tIns="0" rIns="0" bIns="0" rtlCol="0" anchor="t"/>
          <a:lstStyle/>
          <a:p>
            <a:pPr algn="ctr" indent="0" marL="0">
              <a:lnSpc>
                <a:spcPts val="4800"/>
              </a:lnSpc>
              <a:buNone/>
            </a:pPr>
            <a:r>
              <a:rPr lang="en-US" sz="4800" b="1" dirty="0">
                <a:solidFill>
                  <a:srgbClr val="333F70"/>
                </a:solidFill>
                <a:latin typeface="Unbounded Bold" pitchFamily="34" charset="0"/>
                <a:ea typeface="Unbounded Bold" pitchFamily="34" charset="-122"/>
                <a:cs typeface="Unbounded Bold" pitchFamily="34" charset="-120"/>
              </a:rPr>
              <a:t>$205M</a:t>
            </a:r>
            <a:endParaRPr lang="en-US" sz="4800" dirty="0"/>
          </a:p>
        </p:txBody>
      </p:sp>
      <p:sp>
        <p:nvSpPr>
          <p:cNvPr id="15" name="Text 13"/>
          <p:cNvSpPr/>
          <p:nvPr/>
        </p:nvSpPr>
        <p:spPr>
          <a:xfrm>
            <a:off x="8457843" y="5039916"/>
            <a:ext cx="2319814" cy="289917"/>
          </a:xfrm>
          <a:prstGeom prst="rect">
            <a:avLst/>
          </a:prstGeom>
          <a:noFill/>
          <a:ln/>
        </p:spPr>
        <p:txBody>
          <a:bodyPr wrap="none" lIns="0" tIns="0" rIns="0" bIns="0" rtlCol="0" anchor="t"/>
          <a:lstStyle/>
          <a:p>
            <a:pPr algn="ctr" indent="0" marL="0">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Total Funding</a:t>
            </a:r>
            <a:endParaRPr lang="en-US" sz="1800" dirty="0"/>
          </a:p>
        </p:txBody>
      </p:sp>
      <p:sp>
        <p:nvSpPr>
          <p:cNvPr id="16" name="Text 14"/>
          <p:cNvSpPr/>
          <p:nvPr/>
        </p:nvSpPr>
        <p:spPr>
          <a:xfrm>
            <a:off x="8238292" y="5515332"/>
            <a:ext cx="2759035" cy="296942"/>
          </a:xfrm>
          <a:prstGeom prst="rect">
            <a:avLst/>
          </a:prstGeom>
          <a:noFill/>
          <a:ln/>
        </p:spPr>
        <p:txBody>
          <a:bodyPr wrap="none" lIns="0" tIns="0" rIns="0" bIns="0" rtlCol="0" anchor="t"/>
          <a:lstStyle/>
          <a:p>
            <a:pPr algn="ctr" indent="0" marL="0">
              <a:lnSpc>
                <a:spcPts val="2300"/>
              </a:lnSpc>
              <a:buNone/>
            </a:pPr>
            <a:r>
              <a:rPr lang="en-US" sz="1450" dirty="0">
                <a:solidFill>
                  <a:srgbClr val="333F70"/>
                </a:solidFill>
                <a:latin typeface="Open Sans" pitchFamily="34" charset="0"/>
                <a:ea typeface="Open Sans" pitchFamily="34" charset="-122"/>
                <a:cs typeface="Open Sans" pitchFamily="34" charset="-120"/>
              </a:rPr>
              <a:t>Including $175M Series B</a:t>
            </a:r>
            <a:endParaRPr lang="en-US" sz="1450" dirty="0"/>
          </a:p>
        </p:txBody>
      </p:sp>
      <p:sp>
        <p:nvSpPr>
          <p:cNvPr id="17" name="Text 15"/>
          <p:cNvSpPr/>
          <p:nvPr/>
        </p:nvSpPr>
        <p:spPr>
          <a:xfrm>
            <a:off x="11229261" y="4195643"/>
            <a:ext cx="2759154" cy="612338"/>
          </a:xfrm>
          <a:prstGeom prst="rect">
            <a:avLst/>
          </a:prstGeom>
          <a:noFill/>
          <a:ln/>
        </p:spPr>
        <p:txBody>
          <a:bodyPr wrap="none" lIns="0" tIns="0" rIns="0" bIns="0" rtlCol="0" anchor="t"/>
          <a:lstStyle/>
          <a:p>
            <a:pPr algn="ctr" indent="0" marL="0">
              <a:lnSpc>
                <a:spcPts val="4800"/>
              </a:lnSpc>
              <a:buNone/>
            </a:pPr>
            <a:r>
              <a:rPr lang="en-US" sz="4800" b="1" dirty="0">
                <a:solidFill>
                  <a:srgbClr val="333F70"/>
                </a:solidFill>
                <a:latin typeface="Unbounded Bold" pitchFamily="34" charset="0"/>
                <a:ea typeface="Unbounded Bold" pitchFamily="34" charset="-122"/>
                <a:cs typeface="Unbounded Bold" pitchFamily="34" charset="-120"/>
              </a:rPr>
              <a:t>16%</a:t>
            </a:r>
            <a:endParaRPr lang="en-US" sz="4800" dirty="0"/>
          </a:p>
        </p:txBody>
      </p:sp>
      <p:sp>
        <p:nvSpPr>
          <p:cNvPr id="18" name="Text 16"/>
          <p:cNvSpPr/>
          <p:nvPr/>
        </p:nvSpPr>
        <p:spPr>
          <a:xfrm>
            <a:off x="11448931" y="5039916"/>
            <a:ext cx="2319814" cy="289917"/>
          </a:xfrm>
          <a:prstGeom prst="rect">
            <a:avLst/>
          </a:prstGeom>
          <a:noFill/>
          <a:ln/>
        </p:spPr>
        <p:txBody>
          <a:bodyPr wrap="none" lIns="0" tIns="0" rIns="0" bIns="0" rtlCol="0" anchor="t"/>
          <a:lstStyle/>
          <a:p>
            <a:pPr algn="ctr" indent="0" marL="0">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YoY Growth</a:t>
            </a:r>
            <a:endParaRPr lang="en-US" sz="1800" dirty="0"/>
          </a:p>
        </p:txBody>
      </p:sp>
      <p:sp>
        <p:nvSpPr>
          <p:cNvPr id="19" name="Text 17"/>
          <p:cNvSpPr/>
          <p:nvPr/>
        </p:nvSpPr>
        <p:spPr>
          <a:xfrm>
            <a:off x="11229261" y="5515332"/>
            <a:ext cx="2759154" cy="296942"/>
          </a:xfrm>
          <a:prstGeom prst="rect">
            <a:avLst/>
          </a:prstGeom>
          <a:noFill/>
          <a:ln/>
        </p:spPr>
        <p:txBody>
          <a:bodyPr wrap="none" lIns="0" tIns="0" rIns="0" bIns="0" rtlCol="0" anchor="t"/>
          <a:lstStyle/>
          <a:p>
            <a:pPr algn="ctr" indent="0" marL="0">
              <a:lnSpc>
                <a:spcPts val="2300"/>
              </a:lnSpc>
              <a:buNone/>
            </a:pPr>
            <a:r>
              <a:rPr lang="en-US" sz="1450" dirty="0">
                <a:solidFill>
                  <a:srgbClr val="333F70"/>
                </a:solidFill>
                <a:latin typeface="Open Sans" pitchFamily="34" charset="0"/>
                <a:ea typeface="Open Sans" pitchFamily="34" charset="-122"/>
                <a:cs typeface="Open Sans" pitchFamily="34" charset="-120"/>
              </a:rPr>
              <a:t>Employee growth rate</a:t>
            </a:r>
            <a:endParaRPr lang="en-US" sz="1450" dirty="0"/>
          </a:p>
        </p:txBody>
      </p:sp>
      <p:sp>
        <p:nvSpPr>
          <p:cNvPr id="20" name="Text 18"/>
          <p:cNvSpPr/>
          <p:nvPr/>
        </p:nvSpPr>
        <p:spPr>
          <a:xfrm>
            <a:off x="649486" y="6747391"/>
            <a:ext cx="13331428" cy="890826"/>
          </a:xfrm>
          <a:prstGeom prst="rect">
            <a:avLst/>
          </a:prstGeom>
          <a:noFill/>
          <a:ln/>
        </p:spPr>
        <p:txBody>
          <a:bodyPr wrap="square" lIns="0" tIns="0" rIns="0" bIns="0" rtlCol="0" anchor="t"/>
          <a:lstStyle/>
          <a:p>
            <a:pPr algn="l" indent="0" marL="0">
              <a:lnSpc>
                <a:spcPts val="2300"/>
              </a:lnSpc>
              <a:buNone/>
            </a:pPr>
            <a:r>
              <a:rPr lang="en-US" sz="1450" dirty="0">
                <a:solidFill>
                  <a:srgbClr val="333F70"/>
                </a:solidFill>
                <a:latin typeface="Open Sans" pitchFamily="34" charset="0"/>
                <a:ea typeface="Open Sans" pitchFamily="34" charset="-122"/>
                <a:cs typeface="Open Sans" pitchFamily="34" charset="-120"/>
              </a:rPr>
              <a:t>Unlike traditional analytics providers that focus solely on insight generation, Tredence emphasizes operationalizing insights to drive tangible business impact. As of 2025, the company is targeting 1,700 new hires to reach approximately 6,000 employees total, with 40-50% revenue growth targets and maintains profitability without funding needs until 2027.</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6147" y="745212"/>
            <a:ext cx="2173248" cy="270510"/>
          </a:xfrm>
          <a:prstGeom prst="rect">
            <a:avLst/>
          </a:prstGeom>
          <a:noFill/>
          <a:ln/>
        </p:spPr>
        <p:txBody>
          <a:bodyPr wrap="none" lIns="0" tIns="0" rIns="0" bIns="0" rtlCol="0" anchor="t"/>
          <a:lstStyle/>
          <a:p>
            <a:pPr algn="l" indent="0" marL="0">
              <a:lnSpc>
                <a:spcPts val="2100"/>
              </a:lnSpc>
              <a:buNone/>
            </a:pPr>
            <a:r>
              <a:rPr lang="en-US" sz="1700" b="1" dirty="0">
                <a:solidFill>
                  <a:srgbClr val="26A688"/>
                </a:solidFill>
                <a:latin typeface="Unbounded Bold" pitchFamily="34" charset="0"/>
                <a:ea typeface="Unbounded Bold" pitchFamily="34" charset="-122"/>
                <a:cs typeface="Unbounded Bold" pitchFamily="34" charset="-120"/>
              </a:rPr>
              <a:t>Market Position</a:t>
            </a:r>
            <a:endParaRPr lang="en-US" sz="1700" dirty="0"/>
          </a:p>
        </p:txBody>
      </p:sp>
      <p:sp>
        <p:nvSpPr>
          <p:cNvPr id="3" name="Text 1"/>
          <p:cNvSpPr/>
          <p:nvPr/>
        </p:nvSpPr>
        <p:spPr>
          <a:xfrm>
            <a:off x="606147" y="1084898"/>
            <a:ext cx="13186053" cy="541258"/>
          </a:xfrm>
          <a:prstGeom prst="rect">
            <a:avLst/>
          </a:prstGeom>
          <a:noFill/>
          <a:ln/>
        </p:spPr>
        <p:txBody>
          <a:bodyPr wrap="none" lIns="0" tIns="0" rIns="0" bIns="0" rtlCol="0" anchor="t"/>
          <a:lstStyle/>
          <a:p>
            <a:pPr algn="l" indent="0" marL="0">
              <a:lnSpc>
                <a:spcPts val="4250"/>
              </a:lnSpc>
              <a:buNone/>
            </a:pPr>
            <a:r>
              <a:rPr lang="en-US" sz="3400" b="1" dirty="0">
                <a:solidFill>
                  <a:srgbClr val="333F70"/>
                </a:solidFill>
                <a:latin typeface="Unbounded Bold" pitchFamily="34" charset="0"/>
                <a:ea typeface="Unbounded Bold" pitchFamily="34" charset="-122"/>
                <a:cs typeface="Unbounded Bold" pitchFamily="34" charset="-120"/>
              </a:rPr>
              <a:t>Ranking and Positioning in Global Data Analytics</a:t>
            </a:r>
            <a:endParaRPr lang="en-US" sz="3400" dirty="0"/>
          </a:p>
        </p:txBody>
      </p:sp>
      <p:sp>
        <p:nvSpPr>
          <p:cNvPr id="4" name="Text 2"/>
          <p:cNvSpPr/>
          <p:nvPr/>
        </p:nvSpPr>
        <p:spPr>
          <a:xfrm>
            <a:off x="606147" y="1695331"/>
            <a:ext cx="4414599" cy="432911"/>
          </a:xfrm>
          <a:prstGeom prst="rect">
            <a:avLst/>
          </a:prstGeom>
          <a:noFill/>
          <a:ln/>
        </p:spPr>
        <p:txBody>
          <a:bodyPr wrap="none" lIns="0" tIns="0" rIns="0" bIns="0" rtlCol="0" anchor="t"/>
          <a:lstStyle/>
          <a:p>
            <a:pPr algn="l" indent="0" marL="0">
              <a:lnSpc>
                <a:spcPts val="3400"/>
              </a:lnSpc>
              <a:buNone/>
            </a:pPr>
            <a:r>
              <a:rPr lang="en-US" sz="2700" b="1" dirty="0">
                <a:solidFill>
                  <a:srgbClr val="333F70"/>
                </a:solidFill>
                <a:latin typeface="Unbounded Bold" pitchFamily="34" charset="0"/>
                <a:ea typeface="Unbounded Bold" pitchFamily="34" charset="-122"/>
                <a:cs typeface="Unbounded Bold" pitchFamily="34" charset="-120"/>
              </a:rPr>
              <a:t>Analyst Recognition</a:t>
            </a:r>
            <a:endParaRPr lang="en-US" sz="2700" dirty="0"/>
          </a:p>
        </p:txBody>
      </p:sp>
      <p:sp>
        <p:nvSpPr>
          <p:cNvPr id="5" name="Text 3"/>
          <p:cNvSpPr/>
          <p:nvPr/>
        </p:nvSpPr>
        <p:spPr>
          <a:xfrm>
            <a:off x="606147" y="2387918"/>
            <a:ext cx="13418106" cy="277178"/>
          </a:xfrm>
          <a:prstGeom prst="rect">
            <a:avLst/>
          </a:prstGeom>
          <a:noFill/>
          <a:ln/>
        </p:spPr>
        <p:txBody>
          <a:bodyPr wrap="non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Tredence holds significant industry standing through prestigious analyst recognition:</a:t>
            </a:r>
            <a:endParaRPr lang="en-US" sz="1350" dirty="0"/>
          </a:p>
        </p:txBody>
      </p:sp>
      <p:sp>
        <p:nvSpPr>
          <p:cNvPr id="6" name="Shape 4"/>
          <p:cNvSpPr/>
          <p:nvPr/>
        </p:nvSpPr>
        <p:spPr>
          <a:xfrm>
            <a:off x="606147" y="2859881"/>
            <a:ext cx="4357211" cy="2948821"/>
          </a:xfrm>
          <a:prstGeom prst="roundRect">
            <a:avLst>
              <a:gd name="adj" fmla="val 2467"/>
            </a:avLst>
          </a:prstGeom>
          <a:solidFill>
            <a:srgbClr val="FFFFFF"/>
          </a:solidFill>
          <a:ln w="22860">
            <a:solidFill>
              <a:srgbClr val="BCDBD4"/>
            </a:solidFill>
            <a:prstDash val="solid"/>
          </a:ln>
        </p:spPr>
      </p:sp>
      <p:sp>
        <p:nvSpPr>
          <p:cNvPr id="7" name="Shape 5"/>
          <p:cNvSpPr/>
          <p:nvPr/>
        </p:nvSpPr>
        <p:spPr>
          <a:xfrm>
            <a:off x="629007" y="2882741"/>
            <a:ext cx="4311491" cy="519470"/>
          </a:xfrm>
          <a:prstGeom prst="roundRect">
            <a:avLst>
              <a:gd name="adj" fmla="val 8722"/>
            </a:avLst>
          </a:prstGeom>
          <a:solidFill>
            <a:srgbClr val="D6F5EE"/>
          </a:solidFill>
          <a:ln/>
        </p:spPr>
      </p:sp>
      <p:pic>
        <p:nvPicPr>
          <p:cNvPr id="8"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654856" y="3008828"/>
            <a:ext cx="259675" cy="259675"/>
          </a:xfrm>
          <a:prstGeom prst="rect">
            <a:avLst/>
          </a:prstGeom>
        </p:spPr>
      </p:pic>
      <p:sp>
        <p:nvSpPr>
          <p:cNvPr id="9" name="Text 6"/>
          <p:cNvSpPr/>
          <p:nvPr/>
        </p:nvSpPr>
        <p:spPr>
          <a:xfrm>
            <a:off x="802124" y="3575328"/>
            <a:ext cx="3123962" cy="270510"/>
          </a:xfrm>
          <a:prstGeom prst="rect">
            <a:avLst/>
          </a:prstGeom>
          <a:noFill/>
          <a:ln/>
        </p:spPr>
        <p:txBody>
          <a:bodyPr wrap="none" lIns="0" tIns="0" rIns="0" bIns="0" rtlCol="0" anchor="t"/>
          <a:lstStyle/>
          <a:p>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Forrester Wave Leader</a:t>
            </a:r>
            <a:endParaRPr lang="en-US" sz="1700" dirty="0"/>
          </a:p>
        </p:txBody>
      </p:sp>
      <p:sp>
        <p:nvSpPr>
          <p:cNvPr id="10" name="Text 7"/>
          <p:cNvSpPr/>
          <p:nvPr/>
        </p:nvSpPr>
        <p:spPr>
          <a:xfrm>
            <a:off x="802124" y="3949660"/>
            <a:ext cx="3965257" cy="1663065"/>
          </a:xfrm>
          <a:prstGeom prst="rect">
            <a:avLst/>
          </a:prstGeom>
          <a:noFill/>
          <a:ln/>
        </p:spPr>
        <p:txBody>
          <a:bodyPr wrap="square" lIns="0" tIns="0" rIns="0" bIns="0" rtlCol="0" anchor="t"/>
          <a:lstStyle/>
          <a:p>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Customer Analytics Services Q2 2025:</a:t>
            </a:r>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 Named a </a:t>
            </a:r>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Leader</a:t>
            </a:r>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 with the highest possible scores of 5/5 in 15 criteria, praised as "best in class for companies looking for end-to-end CXM transformation, speed to insights, and superior last-mile adoption"</a:t>
            </a:r>
            <a:endParaRPr lang="en-US" sz="1350" dirty="0"/>
          </a:p>
        </p:txBody>
      </p:sp>
      <p:sp>
        <p:nvSpPr>
          <p:cNvPr id="11" name="Shape 8"/>
          <p:cNvSpPr/>
          <p:nvPr/>
        </p:nvSpPr>
        <p:spPr>
          <a:xfrm>
            <a:off x="5136475" y="2859881"/>
            <a:ext cx="4357330" cy="2948821"/>
          </a:xfrm>
          <a:prstGeom prst="roundRect">
            <a:avLst>
              <a:gd name="adj" fmla="val 2467"/>
            </a:avLst>
          </a:prstGeom>
          <a:solidFill>
            <a:srgbClr val="FFFFFF"/>
          </a:solidFill>
          <a:ln w="22860">
            <a:solidFill>
              <a:srgbClr val="BCDBD4"/>
            </a:solidFill>
            <a:prstDash val="solid"/>
          </a:ln>
        </p:spPr>
      </p:sp>
      <p:sp>
        <p:nvSpPr>
          <p:cNvPr id="12" name="Shape 9"/>
          <p:cNvSpPr/>
          <p:nvPr/>
        </p:nvSpPr>
        <p:spPr>
          <a:xfrm>
            <a:off x="5159335" y="2882741"/>
            <a:ext cx="4311610" cy="519470"/>
          </a:xfrm>
          <a:prstGeom prst="roundRect">
            <a:avLst>
              <a:gd name="adj" fmla="val 8722"/>
            </a:avLst>
          </a:prstGeom>
          <a:solidFill>
            <a:srgbClr val="D6F5EE"/>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5303" y="3008828"/>
            <a:ext cx="259675" cy="259675"/>
          </a:xfrm>
          <a:prstGeom prst="rect">
            <a:avLst/>
          </a:prstGeom>
        </p:spPr>
      </p:pic>
      <p:sp>
        <p:nvSpPr>
          <p:cNvPr id="14" name="Text 10"/>
          <p:cNvSpPr/>
          <p:nvPr/>
        </p:nvSpPr>
        <p:spPr>
          <a:xfrm>
            <a:off x="5332452" y="3575328"/>
            <a:ext cx="2953107" cy="270510"/>
          </a:xfrm>
          <a:prstGeom prst="rect">
            <a:avLst/>
          </a:prstGeom>
          <a:noFill/>
          <a:ln/>
        </p:spPr>
        <p:txBody>
          <a:bodyPr wrap="none" lIns="0" tIns="0" rIns="0" bIns="0" rtlCol="0" anchor="t"/>
          <a:lstStyle/>
          <a:p>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Everest Group Leader</a:t>
            </a:r>
            <a:endParaRPr lang="en-US" sz="1700" dirty="0"/>
          </a:p>
        </p:txBody>
      </p:sp>
      <p:sp>
        <p:nvSpPr>
          <p:cNvPr id="15" name="Text 11"/>
          <p:cNvSpPr/>
          <p:nvPr/>
        </p:nvSpPr>
        <p:spPr>
          <a:xfrm>
            <a:off x="5332452" y="3949660"/>
            <a:ext cx="3965377" cy="1663065"/>
          </a:xfrm>
          <a:prstGeom prst="rect">
            <a:avLst/>
          </a:prstGeom>
          <a:noFill/>
          <a:ln/>
        </p:spPr>
        <p:txBody>
          <a:bodyPr wrap="square" lIns="0" tIns="0" rIns="0" bIns="0" rtlCol="0" anchor="t"/>
          <a:lstStyle/>
          <a:p>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Data and AI Services Specialists – North America PEAK Matrix 2025:</a:t>
            </a:r>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 Recognized as a </a:t>
            </a:r>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Leader and Star Performer</a:t>
            </a:r>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 among 32 evaluated providers, noted for design thinking, technical expertise, unique IP approach, and strong hyperscaler partnerships</a:t>
            </a:r>
            <a:endParaRPr lang="en-US" sz="1350" dirty="0"/>
          </a:p>
        </p:txBody>
      </p:sp>
      <p:sp>
        <p:nvSpPr>
          <p:cNvPr id="16" name="Shape 12"/>
          <p:cNvSpPr/>
          <p:nvPr/>
        </p:nvSpPr>
        <p:spPr>
          <a:xfrm>
            <a:off x="9666923" y="2859881"/>
            <a:ext cx="4357330" cy="2948821"/>
          </a:xfrm>
          <a:prstGeom prst="roundRect">
            <a:avLst>
              <a:gd name="adj" fmla="val 2467"/>
            </a:avLst>
          </a:prstGeom>
          <a:solidFill>
            <a:srgbClr val="FFFFFF"/>
          </a:solidFill>
          <a:ln w="22860">
            <a:solidFill>
              <a:srgbClr val="BCDBD4"/>
            </a:solidFill>
            <a:prstDash val="solid"/>
          </a:ln>
        </p:spPr>
      </p:sp>
      <p:sp>
        <p:nvSpPr>
          <p:cNvPr id="17" name="Shape 13"/>
          <p:cNvSpPr/>
          <p:nvPr/>
        </p:nvSpPr>
        <p:spPr>
          <a:xfrm>
            <a:off x="9689783" y="2882741"/>
            <a:ext cx="4311610" cy="519470"/>
          </a:xfrm>
          <a:prstGeom prst="roundRect">
            <a:avLst>
              <a:gd name="adj" fmla="val 8722"/>
            </a:avLst>
          </a:prstGeom>
          <a:solidFill>
            <a:srgbClr val="D6F5EE"/>
          </a:solidFill>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15750" y="3008828"/>
            <a:ext cx="259675" cy="259675"/>
          </a:xfrm>
          <a:prstGeom prst="rect">
            <a:avLst/>
          </a:prstGeom>
        </p:spPr>
      </p:pic>
      <p:sp>
        <p:nvSpPr>
          <p:cNvPr id="19" name="Text 14"/>
          <p:cNvSpPr/>
          <p:nvPr/>
        </p:nvSpPr>
        <p:spPr>
          <a:xfrm>
            <a:off x="9862899" y="3575328"/>
            <a:ext cx="3377446" cy="270510"/>
          </a:xfrm>
          <a:prstGeom prst="rect">
            <a:avLst/>
          </a:prstGeom>
          <a:noFill/>
          <a:ln/>
        </p:spPr>
        <p:txBody>
          <a:bodyPr wrap="none" lIns="0" tIns="0" rIns="0" bIns="0" rtlCol="0" anchor="t"/>
          <a:lstStyle/>
          <a:p>
            <a:pPr algn="l" indent="0" marL="0">
              <a:lnSpc>
                <a:spcPts val="2100"/>
              </a:lnSpc>
              <a:buNone/>
            </a:pPr>
            <a:r>
              <a:rPr lang="en-US" sz="1700" b="1" dirty="0">
                <a:solidFill>
                  <a:srgbClr val="333F70"/>
                </a:solidFill>
                <a:latin typeface="Unbounded Bold" pitchFamily="34" charset="0"/>
                <a:ea typeface="Unbounded Bold" pitchFamily="34" charset="-122"/>
                <a:cs typeface="Unbounded Bold" pitchFamily="34" charset="-120"/>
              </a:rPr>
              <a:t>ISG Provider Lens Leader</a:t>
            </a:r>
            <a:endParaRPr lang="en-US" sz="1700" dirty="0"/>
          </a:p>
        </p:txBody>
      </p:sp>
      <p:sp>
        <p:nvSpPr>
          <p:cNvPr id="20" name="Text 15"/>
          <p:cNvSpPr/>
          <p:nvPr/>
        </p:nvSpPr>
        <p:spPr>
          <a:xfrm>
            <a:off x="9862899" y="3949660"/>
            <a:ext cx="3965377" cy="831532"/>
          </a:xfrm>
          <a:prstGeom prst="rect">
            <a:avLst/>
          </a:prstGeom>
          <a:noFill/>
          <a:ln/>
        </p:spPr>
        <p:txBody>
          <a:bodyPr wrap="square" lIns="0" tIns="0" rIns="0" bIns="0" rtlCol="0" anchor="t"/>
          <a:lstStyle/>
          <a:p>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Data and AI Services Specialists 2024:</a:t>
            </a:r>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 Positioned as a </a:t>
            </a:r>
            <a:pPr algn="l" indent="0" marL="0">
              <a:lnSpc>
                <a:spcPts val="2150"/>
              </a:lnSpc>
              <a:buNone/>
            </a:pPr>
            <a:r>
              <a:rPr lang="en-US" sz="1350" b="1" dirty="0">
                <a:solidFill>
                  <a:srgbClr val="333F70"/>
                </a:solidFill>
                <a:latin typeface="Open Sans" pitchFamily="34" charset="0"/>
                <a:ea typeface="Open Sans" pitchFamily="34" charset="-122"/>
                <a:cs typeface="Open Sans" pitchFamily="34" charset="-120"/>
              </a:rPr>
              <a:t>Leader</a:t>
            </a:r>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 among 19 qualified providers out of 77 companies assessed</a:t>
            </a:r>
            <a:endParaRPr lang="en-US" sz="1350" dirty="0"/>
          </a:p>
        </p:txBody>
      </p:sp>
      <p:sp>
        <p:nvSpPr>
          <p:cNvPr id="21" name="Text 16"/>
          <p:cNvSpPr/>
          <p:nvPr/>
        </p:nvSpPr>
        <p:spPr>
          <a:xfrm>
            <a:off x="606147" y="6068378"/>
            <a:ext cx="3718084" cy="324683"/>
          </a:xfrm>
          <a:prstGeom prst="rect">
            <a:avLst/>
          </a:prstGeom>
          <a:noFill/>
          <a:ln/>
        </p:spPr>
        <p:txBody>
          <a:bodyPr wrap="none" lIns="0" tIns="0" rIns="0" bIns="0" rtlCol="0" anchor="t"/>
          <a:lstStyle/>
          <a:p>
            <a:pPr algn="l" indent="0" marL="0">
              <a:lnSpc>
                <a:spcPts val="2550"/>
              </a:lnSpc>
              <a:buNone/>
            </a:pPr>
            <a:r>
              <a:rPr lang="en-US" sz="2000" b="1" dirty="0">
                <a:solidFill>
                  <a:srgbClr val="333F70"/>
                </a:solidFill>
                <a:latin typeface="Unbounded Bold" pitchFamily="34" charset="0"/>
                <a:ea typeface="Unbounded Bold" pitchFamily="34" charset="-122"/>
                <a:cs typeface="Unbounded Bold" pitchFamily="34" charset="-120"/>
              </a:rPr>
              <a:t>Global Market Position</a:t>
            </a:r>
            <a:endParaRPr lang="en-US" sz="2000" dirty="0"/>
          </a:p>
        </p:txBody>
      </p:sp>
      <p:sp>
        <p:nvSpPr>
          <p:cNvPr id="22" name="Text 17"/>
          <p:cNvSpPr/>
          <p:nvPr/>
        </p:nvSpPr>
        <p:spPr>
          <a:xfrm>
            <a:off x="606147" y="6652736"/>
            <a:ext cx="13418106" cy="831532"/>
          </a:xfrm>
          <a:prstGeom prst="rect">
            <a:avLst/>
          </a:prstGeom>
          <a:noFill/>
          <a:ln/>
        </p:spPr>
        <p:txBody>
          <a:bodyPr wrap="square" lIns="0" tIns="0" rIns="0" bIns="0" rtlCol="0" anchor="t"/>
          <a:lstStyle/>
          <a:p>
            <a:pPr algn="l" indent="0" marL="0">
              <a:lnSpc>
                <a:spcPts val="2150"/>
              </a:lnSpc>
              <a:buNone/>
            </a:pPr>
            <a:r>
              <a:rPr lang="en-US" sz="1350" dirty="0">
                <a:solidFill>
                  <a:srgbClr val="333F70"/>
                </a:solidFill>
                <a:latin typeface="Open Sans" pitchFamily="34" charset="0"/>
                <a:ea typeface="Open Sans" pitchFamily="34" charset="-122"/>
                <a:cs typeface="Open Sans" pitchFamily="34" charset="-120"/>
              </a:rPr>
              <a:t>In the broader data analytics market, Tredence ranks among the top specialized providers but operates below the mega-consultancies like Accenture, Oracle, and IBM. Among mid-market and specialist analytics firms globally, Tredence competes with peers including Fractal Analytics ($1.94 billion revenue, 6,172 employees), Tiger Analytics ($2 billion revenue, 6,367 employees), Mu Sigma ($784.6 million revenue), and ZS Associates ($4.16 billion revenue).</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9841" y="495300"/>
            <a:ext cx="10916483" cy="562332"/>
          </a:xfrm>
          <a:prstGeom prst="rect">
            <a:avLst/>
          </a:prstGeom>
          <a:noFill/>
          <a:ln/>
        </p:spPr>
        <p:txBody>
          <a:bodyPr wrap="none" lIns="0" tIns="0" rIns="0" bIns="0" rtlCol="0" anchor="t"/>
          <a:lstStyle/>
          <a:p>
            <a:pPr algn="l" indent="0" marL="0">
              <a:lnSpc>
                <a:spcPts val="4400"/>
              </a:lnSpc>
              <a:buNone/>
            </a:pPr>
            <a:r>
              <a:rPr lang="en-US" sz="3500" b="1" dirty="0">
                <a:solidFill>
                  <a:srgbClr val="333F70"/>
                </a:solidFill>
                <a:latin typeface="Unbounded Bold" pitchFamily="34" charset="0"/>
                <a:ea typeface="Unbounded Bold" pitchFamily="34" charset="-122"/>
                <a:cs typeface="Unbounded Bold" pitchFamily="34" charset="-120"/>
              </a:rPr>
              <a:t>Revenue Comparison with Evalueserve</a:t>
            </a:r>
            <a:endParaRPr lang="en-US" sz="3500" dirty="0"/>
          </a:p>
        </p:txBody>
      </p:sp>
      <p:sp>
        <p:nvSpPr>
          <p:cNvPr id="3" name="Text 1"/>
          <p:cNvSpPr/>
          <p:nvPr/>
        </p:nvSpPr>
        <p:spPr>
          <a:xfrm>
            <a:off x="629841" y="1507450"/>
            <a:ext cx="2952869" cy="337542"/>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Revenue Analysis</a:t>
            </a:r>
            <a:endParaRPr lang="en-US" sz="2100" dirty="0"/>
          </a:p>
        </p:txBody>
      </p:sp>
      <p:sp>
        <p:nvSpPr>
          <p:cNvPr id="4" name="Shape 2"/>
          <p:cNvSpPr/>
          <p:nvPr/>
        </p:nvSpPr>
        <p:spPr>
          <a:xfrm>
            <a:off x="629841" y="2047399"/>
            <a:ext cx="6465808" cy="1860947"/>
          </a:xfrm>
          <a:prstGeom prst="roundRect">
            <a:avLst>
              <a:gd name="adj" fmla="val 4062"/>
            </a:avLst>
          </a:prstGeom>
          <a:noFill/>
          <a:ln w="7620">
            <a:solidFill>
              <a:srgbClr val="000000">
                <a:alpha val="8000"/>
              </a:srgbClr>
            </a:solidFill>
            <a:prstDash val="solid"/>
          </a:ln>
        </p:spPr>
      </p:sp>
      <p:sp>
        <p:nvSpPr>
          <p:cNvPr id="5" name="Shape 3"/>
          <p:cNvSpPr/>
          <p:nvPr/>
        </p:nvSpPr>
        <p:spPr>
          <a:xfrm>
            <a:off x="637461" y="2055019"/>
            <a:ext cx="6450568" cy="519232"/>
          </a:xfrm>
          <a:prstGeom prst="rect">
            <a:avLst/>
          </a:prstGeom>
          <a:solidFill>
            <a:srgbClr val="FFFFFF">
              <a:alpha val="4000"/>
            </a:srgbClr>
          </a:solidFill>
          <a:ln/>
        </p:spPr>
      </p:sp>
      <p:sp>
        <p:nvSpPr>
          <p:cNvPr id="6" name="Text 4"/>
          <p:cNvSpPr/>
          <p:nvPr/>
        </p:nvSpPr>
        <p:spPr>
          <a:xfrm>
            <a:off x="817483" y="2170628"/>
            <a:ext cx="2216587" cy="288012"/>
          </a:xfrm>
          <a:prstGeom prst="rect">
            <a:avLst/>
          </a:prstGeom>
          <a:noFill/>
          <a:ln/>
        </p:spPr>
        <p:txBody>
          <a:bodyPr wrap="none" lIns="0" tIns="0" rIns="0" bIns="0" rtlCol="0" anchor="t"/>
          <a:lstStyle/>
          <a:p>
            <a:pPr algn="l" indent="0" marL="0">
              <a:lnSpc>
                <a:spcPts val="2250"/>
              </a:lnSpc>
              <a:buNone/>
            </a:pPr>
            <a:r>
              <a:rPr lang="en-US" sz="1400" b="1" dirty="0">
                <a:solidFill>
                  <a:srgbClr val="333F70"/>
                </a:solidFill>
                <a:latin typeface="Open Sans" pitchFamily="34" charset="0"/>
                <a:ea typeface="Open Sans" pitchFamily="34" charset="-122"/>
                <a:cs typeface="Open Sans" pitchFamily="34" charset="-120"/>
              </a:rPr>
              <a:t>Company</a:t>
            </a:r>
            <a:endParaRPr lang="en-US" sz="1400" dirty="0"/>
          </a:p>
        </p:txBody>
      </p:sp>
      <p:sp>
        <p:nvSpPr>
          <p:cNvPr id="7" name="Text 5"/>
          <p:cNvSpPr/>
          <p:nvPr/>
        </p:nvSpPr>
        <p:spPr>
          <a:xfrm>
            <a:off x="3401497" y="2170628"/>
            <a:ext cx="1567696" cy="288012"/>
          </a:xfrm>
          <a:prstGeom prst="rect">
            <a:avLst/>
          </a:prstGeom>
          <a:noFill/>
          <a:ln/>
        </p:spPr>
        <p:txBody>
          <a:bodyPr wrap="none" lIns="0" tIns="0" rIns="0" bIns="0" rtlCol="0" anchor="t"/>
          <a:lstStyle/>
          <a:p>
            <a:pPr algn="l" indent="0" marL="0">
              <a:lnSpc>
                <a:spcPts val="2250"/>
              </a:lnSpc>
              <a:buNone/>
            </a:pPr>
            <a:r>
              <a:rPr lang="en-US" sz="1400" b="1" dirty="0">
                <a:solidFill>
                  <a:srgbClr val="333F70"/>
                </a:solidFill>
                <a:latin typeface="Open Sans" pitchFamily="34" charset="0"/>
                <a:ea typeface="Open Sans" pitchFamily="34" charset="-122"/>
                <a:cs typeface="Open Sans" pitchFamily="34" charset="-120"/>
              </a:rPr>
              <a:t>Annual Revenue</a:t>
            </a:r>
            <a:endParaRPr lang="en-US" sz="1400" dirty="0"/>
          </a:p>
        </p:txBody>
      </p:sp>
      <p:sp>
        <p:nvSpPr>
          <p:cNvPr id="8" name="Text 6"/>
          <p:cNvSpPr/>
          <p:nvPr/>
        </p:nvSpPr>
        <p:spPr>
          <a:xfrm>
            <a:off x="5336619" y="2170628"/>
            <a:ext cx="1571506" cy="288012"/>
          </a:xfrm>
          <a:prstGeom prst="rect">
            <a:avLst/>
          </a:prstGeom>
          <a:noFill/>
          <a:ln/>
        </p:spPr>
        <p:txBody>
          <a:bodyPr wrap="none" lIns="0" tIns="0" rIns="0" bIns="0" rtlCol="0" anchor="t"/>
          <a:lstStyle/>
          <a:p>
            <a:pPr algn="l" indent="0" marL="0">
              <a:lnSpc>
                <a:spcPts val="2250"/>
              </a:lnSpc>
              <a:buNone/>
            </a:pPr>
            <a:r>
              <a:rPr lang="en-US" sz="1400" b="1" dirty="0">
                <a:solidFill>
                  <a:srgbClr val="333F70"/>
                </a:solidFill>
                <a:latin typeface="Open Sans" pitchFamily="34" charset="0"/>
                <a:ea typeface="Open Sans" pitchFamily="34" charset="-122"/>
                <a:cs typeface="Open Sans" pitchFamily="34" charset="-120"/>
              </a:rPr>
              <a:t>Employees</a:t>
            </a:r>
            <a:endParaRPr lang="en-US" sz="1400" dirty="0"/>
          </a:p>
        </p:txBody>
      </p:sp>
      <p:sp>
        <p:nvSpPr>
          <p:cNvPr id="9" name="Shape 7"/>
          <p:cNvSpPr/>
          <p:nvPr/>
        </p:nvSpPr>
        <p:spPr>
          <a:xfrm>
            <a:off x="637461" y="2574250"/>
            <a:ext cx="6450568" cy="807244"/>
          </a:xfrm>
          <a:prstGeom prst="rect">
            <a:avLst/>
          </a:prstGeom>
          <a:solidFill>
            <a:srgbClr val="000000">
              <a:alpha val="4000"/>
            </a:srgbClr>
          </a:solidFill>
          <a:ln/>
        </p:spPr>
      </p:sp>
      <p:sp>
        <p:nvSpPr>
          <p:cNvPr id="10" name="Text 8"/>
          <p:cNvSpPr/>
          <p:nvPr/>
        </p:nvSpPr>
        <p:spPr>
          <a:xfrm>
            <a:off x="817483" y="2689860"/>
            <a:ext cx="2216587" cy="288012"/>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Evalueserve</a:t>
            </a:r>
            <a:endParaRPr lang="en-US" sz="1400" dirty="0"/>
          </a:p>
        </p:txBody>
      </p:sp>
      <p:sp>
        <p:nvSpPr>
          <p:cNvPr id="11" name="Text 9"/>
          <p:cNvSpPr/>
          <p:nvPr/>
        </p:nvSpPr>
        <p:spPr>
          <a:xfrm>
            <a:off x="3401497" y="2689860"/>
            <a:ext cx="1567696" cy="576024"/>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$928.5M - $945.2M</a:t>
            </a:r>
            <a:endParaRPr lang="en-US" sz="1400" dirty="0"/>
          </a:p>
        </p:txBody>
      </p:sp>
      <p:sp>
        <p:nvSpPr>
          <p:cNvPr id="12" name="Text 10"/>
          <p:cNvSpPr/>
          <p:nvPr/>
        </p:nvSpPr>
        <p:spPr>
          <a:xfrm>
            <a:off x="5336619" y="2689860"/>
            <a:ext cx="1571506" cy="288012"/>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6,311</a:t>
            </a:r>
            <a:endParaRPr lang="en-US" sz="1400" dirty="0"/>
          </a:p>
        </p:txBody>
      </p:sp>
      <p:sp>
        <p:nvSpPr>
          <p:cNvPr id="13" name="Shape 11"/>
          <p:cNvSpPr/>
          <p:nvPr/>
        </p:nvSpPr>
        <p:spPr>
          <a:xfrm>
            <a:off x="637461" y="3381494"/>
            <a:ext cx="6450568" cy="519232"/>
          </a:xfrm>
          <a:prstGeom prst="rect">
            <a:avLst/>
          </a:prstGeom>
          <a:solidFill>
            <a:srgbClr val="FFFFFF">
              <a:alpha val="4000"/>
            </a:srgbClr>
          </a:solidFill>
          <a:ln/>
        </p:spPr>
      </p:sp>
      <p:sp>
        <p:nvSpPr>
          <p:cNvPr id="14" name="Text 12"/>
          <p:cNvSpPr/>
          <p:nvPr/>
        </p:nvSpPr>
        <p:spPr>
          <a:xfrm>
            <a:off x="817483" y="3497104"/>
            <a:ext cx="2216587" cy="288012"/>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Tredence</a:t>
            </a:r>
            <a:endParaRPr lang="en-US" sz="1400" dirty="0"/>
          </a:p>
        </p:txBody>
      </p:sp>
      <p:sp>
        <p:nvSpPr>
          <p:cNvPr id="15" name="Text 13"/>
          <p:cNvSpPr/>
          <p:nvPr/>
        </p:nvSpPr>
        <p:spPr>
          <a:xfrm>
            <a:off x="3401497" y="3497104"/>
            <a:ext cx="1567696" cy="288012"/>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$794.7M</a:t>
            </a:r>
            <a:endParaRPr lang="en-US" sz="1400" dirty="0"/>
          </a:p>
        </p:txBody>
      </p:sp>
      <p:sp>
        <p:nvSpPr>
          <p:cNvPr id="16" name="Text 14"/>
          <p:cNvSpPr/>
          <p:nvPr/>
        </p:nvSpPr>
        <p:spPr>
          <a:xfrm>
            <a:off x="5336619" y="3497104"/>
            <a:ext cx="1571506" cy="288012"/>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2,526</a:t>
            </a:r>
            <a:endParaRPr lang="en-US" sz="1400" dirty="0"/>
          </a:p>
        </p:txBody>
      </p:sp>
      <p:sp>
        <p:nvSpPr>
          <p:cNvPr id="17" name="Text 15"/>
          <p:cNvSpPr/>
          <p:nvPr/>
        </p:nvSpPr>
        <p:spPr>
          <a:xfrm>
            <a:off x="629841" y="4110752"/>
            <a:ext cx="3136463" cy="281226"/>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Revenue per Employee</a:t>
            </a:r>
            <a:endParaRPr lang="en-US" sz="1750" dirty="0"/>
          </a:p>
        </p:txBody>
      </p:sp>
      <p:sp>
        <p:nvSpPr>
          <p:cNvPr id="18" name="Shape 16"/>
          <p:cNvSpPr/>
          <p:nvPr/>
        </p:nvSpPr>
        <p:spPr>
          <a:xfrm>
            <a:off x="629841" y="4684276"/>
            <a:ext cx="5646420" cy="224909"/>
          </a:xfrm>
          <a:prstGeom prst="roundRect">
            <a:avLst>
              <a:gd name="adj" fmla="val 33611"/>
            </a:avLst>
          </a:prstGeom>
          <a:solidFill>
            <a:srgbClr val="D6F5EE"/>
          </a:solidFill>
          <a:ln w="7620">
            <a:solidFill>
              <a:srgbClr val="BCDBD4"/>
            </a:solidFill>
            <a:prstDash val="solid"/>
          </a:ln>
        </p:spPr>
      </p:sp>
      <p:sp>
        <p:nvSpPr>
          <p:cNvPr id="19" name="Shape 17"/>
          <p:cNvSpPr/>
          <p:nvPr/>
        </p:nvSpPr>
        <p:spPr>
          <a:xfrm>
            <a:off x="629841" y="4684276"/>
            <a:ext cx="3839528" cy="224909"/>
          </a:xfrm>
          <a:prstGeom prst="roundRect">
            <a:avLst>
              <a:gd name="adj" fmla="val 33611"/>
            </a:avLst>
          </a:prstGeom>
          <a:solidFill>
            <a:srgbClr val="26A688"/>
          </a:solidFill>
          <a:ln/>
        </p:spPr>
      </p:sp>
      <p:sp>
        <p:nvSpPr>
          <p:cNvPr id="20" name="Text 18"/>
          <p:cNvSpPr/>
          <p:nvPr/>
        </p:nvSpPr>
        <p:spPr>
          <a:xfrm>
            <a:off x="6411158" y="4684276"/>
            <a:ext cx="684490" cy="224909"/>
          </a:xfrm>
          <a:prstGeom prst="rect">
            <a:avLst/>
          </a:prstGeom>
          <a:noFill/>
          <a:ln/>
        </p:spPr>
        <p:txBody>
          <a:bodyPr wrap="none" lIns="0" tIns="0" rIns="0" bIns="0" rtlCol="0" anchor="t"/>
          <a:lstStyle/>
          <a:p>
            <a:pPr algn="l" indent="0" marL="0">
              <a:lnSpc>
                <a:spcPts val="1750"/>
              </a:lnSpc>
              <a:buNone/>
            </a:pPr>
            <a:r>
              <a:rPr lang="en-US" sz="1750" b="1" dirty="0">
                <a:solidFill>
                  <a:srgbClr val="333F70"/>
                </a:solidFill>
                <a:latin typeface="Unbounded Bold" pitchFamily="34" charset="0"/>
                <a:ea typeface="Unbounded Bold" pitchFamily="34" charset="-122"/>
                <a:cs typeface="Unbounded Bold" pitchFamily="34" charset="-120"/>
              </a:rPr>
              <a:t>68%</a:t>
            </a:r>
            <a:endParaRPr lang="en-US" sz="1750" dirty="0"/>
          </a:p>
        </p:txBody>
      </p:sp>
      <p:sp>
        <p:nvSpPr>
          <p:cNvPr id="21" name="Text 19"/>
          <p:cNvSpPr/>
          <p:nvPr/>
        </p:nvSpPr>
        <p:spPr>
          <a:xfrm>
            <a:off x="629841" y="5133975"/>
            <a:ext cx="2813447" cy="281226"/>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Tredence Efficiency</a:t>
            </a:r>
            <a:endParaRPr lang="en-US" sz="1750" dirty="0"/>
          </a:p>
        </p:txBody>
      </p:sp>
      <p:sp>
        <p:nvSpPr>
          <p:cNvPr id="22" name="Text 20"/>
          <p:cNvSpPr/>
          <p:nvPr/>
        </p:nvSpPr>
        <p:spPr>
          <a:xfrm>
            <a:off x="629841" y="5595104"/>
            <a:ext cx="6465808" cy="288012"/>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$314,600 per employee</a:t>
            </a:r>
            <a:endParaRPr lang="en-US" sz="1400" dirty="0"/>
          </a:p>
        </p:txBody>
      </p:sp>
      <p:sp>
        <p:nvSpPr>
          <p:cNvPr id="23" name="Shape 21"/>
          <p:cNvSpPr/>
          <p:nvPr/>
        </p:nvSpPr>
        <p:spPr>
          <a:xfrm>
            <a:off x="629841" y="6332934"/>
            <a:ext cx="5663327" cy="224909"/>
          </a:xfrm>
          <a:prstGeom prst="roundRect">
            <a:avLst>
              <a:gd name="adj" fmla="val 33611"/>
            </a:avLst>
          </a:prstGeom>
          <a:solidFill>
            <a:srgbClr val="D6F5EE"/>
          </a:solidFill>
          <a:ln w="7620">
            <a:solidFill>
              <a:srgbClr val="BCDBD4"/>
            </a:solidFill>
            <a:prstDash val="solid"/>
          </a:ln>
        </p:spPr>
      </p:sp>
      <p:sp>
        <p:nvSpPr>
          <p:cNvPr id="24" name="Shape 22"/>
          <p:cNvSpPr/>
          <p:nvPr/>
        </p:nvSpPr>
        <p:spPr>
          <a:xfrm>
            <a:off x="629841" y="6332934"/>
            <a:ext cx="1812250" cy="224909"/>
          </a:xfrm>
          <a:prstGeom prst="roundRect">
            <a:avLst>
              <a:gd name="adj" fmla="val 33611"/>
            </a:avLst>
          </a:prstGeom>
          <a:solidFill>
            <a:srgbClr val="26A688"/>
          </a:solidFill>
          <a:ln/>
        </p:spPr>
      </p:sp>
      <p:sp>
        <p:nvSpPr>
          <p:cNvPr id="25" name="Text 23"/>
          <p:cNvSpPr/>
          <p:nvPr/>
        </p:nvSpPr>
        <p:spPr>
          <a:xfrm>
            <a:off x="6428065" y="6332934"/>
            <a:ext cx="667583" cy="224909"/>
          </a:xfrm>
          <a:prstGeom prst="rect">
            <a:avLst/>
          </a:prstGeom>
          <a:noFill/>
          <a:ln/>
        </p:spPr>
        <p:txBody>
          <a:bodyPr wrap="none" lIns="0" tIns="0" rIns="0" bIns="0" rtlCol="0" anchor="t"/>
          <a:lstStyle/>
          <a:p>
            <a:pPr algn="l" indent="0" marL="0">
              <a:lnSpc>
                <a:spcPts val="1750"/>
              </a:lnSpc>
              <a:buNone/>
            </a:pPr>
            <a:r>
              <a:rPr lang="en-US" sz="1750" b="1" dirty="0">
                <a:solidFill>
                  <a:srgbClr val="333F70"/>
                </a:solidFill>
                <a:latin typeface="Unbounded Bold" pitchFamily="34" charset="0"/>
                <a:ea typeface="Unbounded Bold" pitchFamily="34" charset="-122"/>
                <a:cs typeface="Unbounded Bold" pitchFamily="34" charset="-120"/>
              </a:rPr>
              <a:t>32%</a:t>
            </a:r>
            <a:endParaRPr lang="en-US" sz="1750" dirty="0"/>
          </a:p>
        </p:txBody>
      </p:sp>
      <p:sp>
        <p:nvSpPr>
          <p:cNvPr id="26" name="Text 24"/>
          <p:cNvSpPr/>
          <p:nvPr/>
        </p:nvSpPr>
        <p:spPr>
          <a:xfrm>
            <a:off x="629841" y="6782633"/>
            <a:ext cx="3214211" cy="281226"/>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Evalueserve Efficiency</a:t>
            </a:r>
            <a:endParaRPr lang="en-US" sz="1750" dirty="0"/>
          </a:p>
        </p:txBody>
      </p:sp>
      <p:sp>
        <p:nvSpPr>
          <p:cNvPr id="27" name="Text 25"/>
          <p:cNvSpPr/>
          <p:nvPr/>
        </p:nvSpPr>
        <p:spPr>
          <a:xfrm>
            <a:off x="629841" y="7243762"/>
            <a:ext cx="6465808" cy="288012"/>
          </a:xfrm>
          <a:prstGeom prst="rect">
            <a:avLst/>
          </a:prstGeom>
          <a:noFill/>
          <a:ln/>
        </p:spPr>
        <p:txBody>
          <a:bodyPr wrap="non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$142,800 per employee</a:t>
            </a:r>
            <a:endParaRPr lang="en-US" sz="1400" dirty="0"/>
          </a:p>
        </p:txBody>
      </p:sp>
      <p:sp>
        <p:nvSpPr>
          <p:cNvPr id="28" name="Text 26"/>
          <p:cNvSpPr/>
          <p:nvPr/>
        </p:nvSpPr>
        <p:spPr>
          <a:xfrm>
            <a:off x="7542371" y="3192066"/>
            <a:ext cx="4222313" cy="337542"/>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Comparative Positioning</a:t>
            </a:r>
            <a:endParaRPr lang="en-US" sz="2100" dirty="0"/>
          </a:p>
        </p:txBody>
      </p:sp>
      <p:sp>
        <p:nvSpPr>
          <p:cNvPr id="29" name="Text 27"/>
          <p:cNvSpPr/>
          <p:nvPr/>
        </p:nvSpPr>
        <p:spPr>
          <a:xfrm>
            <a:off x="7542371" y="3709511"/>
            <a:ext cx="6465808" cy="1152049"/>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Evalueserve is </a:t>
            </a:r>
            <a:pPr algn="l" indent="0" marL="0">
              <a:lnSpc>
                <a:spcPts val="2250"/>
              </a:lnSpc>
              <a:buNone/>
            </a:pPr>
            <a:r>
              <a:rPr lang="en-US" sz="1400" b="1" dirty="0">
                <a:solidFill>
                  <a:srgbClr val="333F70"/>
                </a:solidFill>
                <a:latin typeface="Open Sans" pitchFamily="34" charset="0"/>
                <a:ea typeface="Open Sans" pitchFamily="34" charset="-122"/>
                <a:cs typeface="Open Sans" pitchFamily="34" charset="-120"/>
              </a:rPr>
              <a:t>larger in overall revenue</a:t>
            </a:r>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 (~17% higher), but Tredence demonstrates </a:t>
            </a:r>
            <a:pPr algn="l" indent="0" marL="0">
              <a:lnSpc>
                <a:spcPts val="2250"/>
              </a:lnSpc>
              <a:buNone/>
            </a:pPr>
            <a:r>
              <a:rPr lang="en-US" sz="1400" b="1" dirty="0">
                <a:solidFill>
                  <a:srgbClr val="333F70"/>
                </a:solidFill>
                <a:latin typeface="Open Sans" pitchFamily="34" charset="0"/>
                <a:ea typeface="Open Sans" pitchFamily="34" charset="-122"/>
                <a:cs typeface="Open Sans" pitchFamily="34" charset="-120"/>
              </a:rPr>
              <a:t>superior revenue per employee</a:t>
            </a:r>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 (2.2x higher), indicating a more efficient business model focused on higher-value services rather than volume-based delivery.</a:t>
            </a:r>
            <a:endParaRPr lang="en-US" sz="1400" dirty="0"/>
          </a:p>
        </p:txBody>
      </p:sp>
      <p:sp>
        <p:nvSpPr>
          <p:cNvPr id="30" name="Text 28"/>
          <p:cNvSpPr/>
          <p:nvPr/>
        </p:nvSpPr>
        <p:spPr>
          <a:xfrm>
            <a:off x="7542371" y="5023485"/>
            <a:ext cx="6465808" cy="864037"/>
          </a:xfrm>
          <a:prstGeom prst="rect">
            <a:avLst/>
          </a:prstGeom>
          <a:noFill/>
          <a:ln/>
        </p:spPr>
        <p:txBody>
          <a:bodyPr wrap="square" lIns="0" tIns="0" rIns="0" bIns="0" rtlCol="0" anchor="t"/>
          <a:lstStyle/>
          <a:p>
            <a:pPr algn="l" indent="0" marL="0">
              <a:lnSpc>
                <a:spcPts val="2250"/>
              </a:lnSpc>
              <a:buNone/>
            </a:pPr>
            <a:r>
              <a:rPr lang="en-US" sz="1400" dirty="0">
                <a:solidFill>
                  <a:srgbClr val="333F70"/>
                </a:solidFill>
                <a:latin typeface="Open Sans" pitchFamily="34" charset="0"/>
                <a:ea typeface="Open Sans" pitchFamily="34" charset="-122"/>
                <a:cs typeface="Open Sans" pitchFamily="34" charset="-120"/>
              </a:rPr>
              <a:t>Evalueserve's larger workforce reflects its broader service portfolio extending beyond analytics into market research, competitive intelligence, and compliance domains.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25160"/>
            <a:ext cx="1486733" cy="177165"/>
          </a:xfrm>
          <a:prstGeom prst="rect">
            <a:avLst/>
          </a:prstGeom>
          <a:noFill/>
          <a:ln/>
        </p:spPr>
        <p:txBody>
          <a:bodyPr wrap="none" lIns="0" tIns="0" rIns="0" bIns="0" rtlCol="0" anchor="t"/>
          <a:lstStyle/>
          <a:p>
            <a:pPr algn="l" indent="0" marL="0">
              <a:lnSpc>
                <a:spcPts val="1350"/>
              </a:lnSpc>
              <a:buNone/>
            </a:pPr>
            <a:r>
              <a:rPr lang="en-US" sz="1100" b="1" dirty="0">
                <a:solidFill>
                  <a:srgbClr val="26A688"/>
                </a:solidFill>
                <a:latin typeface="Unbounded Bold" pitchFamily="34" charset="0"/>
                <a:ea typeface="Unbounded Bold" pitchFamily="34" charset="-122"/>
                <a:cs typeface="Unbounded Bold" pitchFamily="34" charset="-120"/>
              </a:rPr>
              <a:t>Service Portfolio</a:t>
            </a:r>
            <a:endParaRPr lang="en-US" sz="1100" dirty="0"/>
          </a:p>
        </p:txBody>
      </p:sp>
      <p:sp>
        <p:nvSpPr>
          <p:cNvPr id="3" name="Text 1"/>
          <p:cNvSpPr/>
          <p:nvPr/>
        </p:nvSpPr>
        <p:spPr>
          <a:xfrm>
            <a:off x="396835" y="547688"/>
            <a:ext cx="8004096"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Data Analytics Services Offered by Tredence</a:t>
            </a:r>
            <a:endParaRPr lang="en-US" sz="2200" dirty="0"/>
          </a:p>
        </p:txBody>
      </p:sp>
      <p:sp>
        <p:nvSpPr>
          <p:cNvPr id="4" name="Text 2"/>
          <p:cNvSpPr/>
          <p:nvPr/>
        </p:nvSpPr>
        <p:spPr>
          <a:xfrm>
            <a:off x="396835" y="107203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Tredence's data analytics services span across the entire value chain:</a:t>
            </a:r>
            <a:endParaRPr lang="en-US" sz="850" dirty="0"/>
          </a:p>
        </p:txBody>
      </p:sp>
      <p:sp>
        <p:nvSpPr>
          <p:cNvPr id="5" name="Shape 3"/>
          <p:cNvSpPr/>
          <p:nvPr/>
        </p:nvSpPr>
        <p:spPr>
          <a:xfrm>
            <a:off x="396835" y="1381006"/>
            <a:ext cx="4536638" cy="2227540"/>
          </a:xfrm>
          <a:prstGeom prst="roundRect">
            <a:avLst>
              <a:gd name="adj" fmla="val 2138"/>
            </a:avLst>
          </a:prstGeom>
          <a:solidFill>
            <a:srgbClr val="D6F5EE"/>
          </a:solidFill>
          <a:ln w="7620">
            <a:solidFill>
              <a:srgbClr val="BCDBD4"/>
            </a:solidFill>
            <a:prstDash val="solid"/>
          </a:ln>
        </p:spPr>
      </p:sp>
      <p:sp>
        <p:nvSpPr>
          <p:cNvPr id="6" name="Shape 4"/>
          <p:cNvSpPr/>
          <p:nvPr/>
        </p:nvSpPr>
        <p:spPr>
          <a:xfrm>
            <a:off x="517803" y="1501973"/>
            <a:ext cx="340162" cy="340162"/>
          </a:xfrm>
          <a:prstGeom prst="roundRect">
            <a:avLst>
              <a:gd name="adj" fmla="val 26878621"/>
            </a:avLst>
          </a:prstGeom>
          <a:solidFill>
            <a:srgbClr val="26A688"/>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1386" y="1595557"/>
            <a:ext cx="152995" cy="152995"/>
          </a:xfrm>
          <a:prstGeom prst="rect">
            <a:avLst/>
          </a:prstGeom>
        </p:spPr>
      </p:pic>
      <p:sp>
        <p:nvSpPr>
          <p:cNvPr id="8" name="Text 5"/>
          <p:cNvSpPr/>
          <p:nvPr/>
        </p:nvSpPr>
        <p:spPr>
          <a:xfrm>
            <a:off x="517803" y="1955483"/>
            <a:ext cx="3183731"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Advanced Analytics &amp; Data Science</a:t>
            </a:r>
            <a:endParaRPr lang="en-US" sz="1100" dirty="0"/>
          </a:p>
        </p:txBody>
      </p:sp>
      <p:sp>
        <p:nvSpPr>
          <p:cNvPr id="9" name="Text 6"/>
          <p:cNvSpPr/>
          <p:nvPr/>
        </p:nvSpPr>
        <p:spPr>
          <a:xfrm>
            <a:off x="517803" y="2200632"/>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Custom machine learning models development</a:t>
            </a:r>
            <a:endParaRPr lang="en-US" sz="850" dirty="0"/>
          </a:p>
        </p:txBody>
      </p:sp>
      <p:sp>
        <p:nvSpPr>
          <p:cNvPr id="10" name="Text 7"/>
          <p:cNvSpPr/>
          <p:nvPr/>
        </p:nvSpPr>
        <p:spPr>
          <a:xfrm>
            <a:off x="517803" y="2421731"/>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Predictive and prescriptive analytics</a:t>
            </a:r>
            <a:endParaRPr lang="en-US" sz="850" dirty="0"/>
          </a:p>
        </p:txBody>
      </p:sp>
      <p:sp>
        <p:nvSpPr>
          <p:cNvPr id="11" name="Text 8"/>
          <p:cNvSpPr/>
          <p:nvPr/>
        </p:nvSpPr>
        <p:spPr>
          <a:xfrm>
            <a:off x="517803" y="2642830"/>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Statistical analysis and forecasting</a:t>
            </a:r>
            <a:endParaRPr lang="en-US" sz="850" dirty="0"/>
          </a:p>
        </p:txBody>
      </p:sp>
      <p:sp>
        <p:nvSpPr>
          <p:cNvPr id="12" name="Text 9"/>
          <p:cNvSpPr/>
          <p:nvPr/>
        </p:nvSpPr>
        <p:spPr>
          <a:xfrm>
            <a:off x="517803" y="2863929"/>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Optimization algorithms</a:t>
            </a:r>
            <a:endParaRPr lang="en-US" sz="850" dirty="0"/>
          </a:p>
        </p:txBody>
      </p:sp>
      <p:sp>
        <p:nvSpPr>
          <p:cNvPr id="13" name="Shape 10"/>
          <p:cNvSpPr/>
          <p:nvPr/>
        </p:nvSpPr>
        <p:spPr>
          <a:xfrm>
            <a:off x="5046821" y="1381006"/>
            <a:ext cx="4536638" cy="2227540"/>
          </a:xfrm>
          <a:prstGeom prst="roundRect">
            <a:avLst>
              <a:gd name="adj" fmla="val 2138"/>
            </a:avLst>
          </a:prstGeom>
          <a:solidFill>
            <a:srgbClr val="D6F5EE"/>
          </a:solidFill>
          <a:ln w="7620">
            <a:solidFill>
              <a:srgbClr val="BCDBD4"/>
            </a:solidFill>
            <a:prstDash val="solid"/>
          </a:ln>
        </p:spPr>
      </p:sp>
      <p:sp>
        <p:nvSpPr>
          <p:cNvPr id="14" name="Shape 11"/>
          <p:cNvSpPr/>
          <p:nvPr/>
        </p:nvSpPr>
        <p:spPr>
          <a:xfrm>
            <a:off x="5167789" y="1501973"/>
            <a:ext cx="340162" cy="340162"/>
          </a:xfrm>
          <a:prstGeom prst="roundRect">
            <a:avLst>
              <a:gd name="adj" fmla="val 26878621"/>
            </a:avLst>
          </a:prstGeom>
          <a:solidFill>
            <a:srgbClr val="26A688"/>
          </a:solidFill>
          <a:ln/>
        </p:spPr>
      </p:sp>
      <p:pic>
        <p:nvPicPr>
          <p:cNvPr id="15"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1372" y="1595557"/>
            <a:ext cx="152995" cy="152995"/>
          </a:xfrm>
          <a:prstGeom prst="rect">
            <a:avLst/>
          </a:prstGeom>
        </p:spPr>
      </p:pic>
      <p:sp>
        <p:nvSpPr>
          <p:cNvPr id="16" name="Text 12"/>
          <p:cNvSpPr/>
          <p:nvPr/>
        </p:nvSpPr>
        <p:spPr>
          <a:xfrm>
            <a:off x="5167789" y="1955483"/>
            <a:ext cx="1536502"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Data Engineering</a:t>
            </a:r>
            <a:endParaRPr lang="en-US" sz="1100" dirty="0"/>
          </a:p>
        </p:txBody>
      </p:sp>
      <p:sp>
        <p:nvSpPr>
          <p:cNvPr id="17" name="Text 13"/>
          <p:cNvSpPr/>
          <p:nvPr/>
        </p:nvSpPr>
        <p:spPr>
          <a:xfrm>
            <a:off x="5167789" y="2200632"/>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Data migration and modernization</a:t>
            </a:r>
            <a:endParaRPr lang="en-US" sz="850" dirty="0"/>
          </a:p>
        </p:txBody>
      </p:sp>
      <p:sp>
        <p:nvSpPr>
          <p:cNvPr id="18" name="Text 14"/>
          <p:cNvSpPr/>
          <p:nvPr/>
        </p:nvSpPr>
        <p:spPr>
          <a:xfrm>
            <a:off x="5167789" y="2421731"/>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Cloud data architecture design</a:t>
            </a:r>
            <a:endParaRPr lang="en-US" sz="850" dirty="0"/>
          </a:p>
        </p:txBody>
      </p:sp>
      <p:sp>
        <p:nvSpPr>
          <p:cNvPr id="19" name="Text 15"/>
          <p:cNvSpPr/>
          <p:nvPr/>
        </p:nvSpPr>
        <p:spPr>
          <a:xfrm>
            <a:off x="5167789" y="2642830"/>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ETL/ELT pipeline development</a:t>
            </a:r>
            <a:endParaRPr lang="en-US" sz="850" dirty="0"/>
          </a:p>
        </p:txBody>
      </p:sp>
      <p:sp>
        <p:nvSpPr>
          <p:cNvPr id="20" name="Text 16"/>
          <p:cNvSpPr/>
          <p:nvPr/>
        </p:nvSpPr>
        <p:spPr>
          <a:xfrm>
            <a:off x="5167789" y="2863929"/>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Data governance and quality frameworks</a:t>
            </a:r>
            <a:endParaRPr lang="en-US" sz="850" dirty="0"/>
          </a:p>
        </p:txBody>
      </p:sp>
      <p:sp>
        <p:nvSpPr>
          <p:cNvPr id="21" name="Text 17"/>
          <p:cNvSpPr/>
          <p:nvPr/>
        </p:nvSpPr>
        <p:spPr>
          <a:xfrm>
            <a:off x="5167789" y="3085028"/>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Real-time data streaming capabilities</a:t>
            </a:r>
            <a:endParaRPr lang="en-US" sz="850" dirty="0"/>
          </a:p>
        </p:txBody>
      </p:sp>
      <p:sp>
        <p:nvSpPr>
          <p:cNvPr id="22" name="Shape 18"/>
          <p:cNvSpPr/>
          <p:nvPr/>
        </p:nvSpPr>
        <p:spPr>
          <a:xfrm>
            <a:off x="9696807" y="1381006"/>
            <a:ext cx="4536638" cy="2227540"/>
          </a:xfrm>
          <a:prstGeom prst="roundRect">
            <a:avLst>
              <a:gd name="adj" fmla="val 2138"/>
            </a:avLst>
          </a:prstGeom>
          <a:solidFill>
            <a:srgbClr val="D6F5EE"/>
          </a:solidFill>
          <a:ln w="7620">
            <a:solidFill>
              <a:srgbClr val="BCDBD4"/>
            </a:solidFill>
            <a:prstDash val="solid"/>
          </a:ln>
        </p:spPr>
      </p:sp>
      <p:sp>
        <p:nvSpPr>
          <p:cNvPr id="23" name="Shape 19"/>
          <p:cNvSpPr/>
          <p:nvPr/>
        </p:nvSpPr>
        <p:spPr>
          <a:xfrm>
            <a:off x="9817775" y="1501973"/>
            <a:ext cx="340162" cy="340162"/>
          </a:xfrm>
          <a:prstGeom prst="roundRect">
            <a:avLst>
              <a:gd name="adj" fmla="val 26878621"/>
            </a:avLst>
          </a:prstGeom>
          <a:solidFill>
            <a:srgbClr val="26A688"/>
          </a:solidFill>
          <a:ln/>
        </p:spPr>
      </p:sp>
      <p:pic>
        <p:nvPicPr>
          <p:cNvPr id="2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11358" y="1595557"/>
            <a:ext cx="152995" cy="152995"/>
          </a:xfrm>
          <a:prstGeom prst="rect">
            <a:avLst/>
          </a:prstGeom>
        </p:spPr>
      </p:pic>
      <p:sp>
        <p:nvSpPr>
          <p:cNvPr id="25" name="Text 20"/>
          <p:cNvSpPr/>
          <p:nvPr/>
        </p:nvSpPr>
        <p:spPr>
          <a:xfrm>
            <a:off x="9817775" y="1955483"/>
            <a:ext cx="3154085"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Customer Experience Management</a:t>
            </a:r>
            <a:endParaRPr lang="en-US" sz="1100" dirty="0"/>
          </a:p>
        </p:txBody>
      </p:sp>
      <p:sp>
        <p:nvSpPr>
          <p:cNvPr id="26" name="Text 21"/>
          <p:cNvSpPr/>
          <p:nvPr/>
        </p:nvSpPr>
        <p:spPr>
          <a:xfrm>
            <a:off x="9817775" y="2200632"/>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Customer data platform implementation</a:t>
            </a:r>
            <a:endParaRPr lang="en-US" sz="850" dirty="0"/>
          </a:p>
        </p:txBody>
      </p:sp>
      <p:sp>
        <p:nvSpPr>
          <p:cNvPr id="27" name="Text 22"/>
          <p:cNvSpPr/>
          <p:nvPr/>
        </p:nvSpPr>
        <p:spPr>
          <a:xfrm>
            <a:off x="9817775" y="2421731"/>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Customer journey mapping and analytics</a:t>
            </a:r>
            <a:endParaRPr lang="en-US" sz="850" dirty="0"/>
          </a:p>
        </p:txBody>
      </p:sp>
      <p:sp>
        <p:nvSpPr>
          <p:cNvPr id="28" name="Text 23"/>
          <p:cNvSpPr/>
          <p:nvPr/>
        </p:nvSpPr>
        <p:spPr>
          <a:xfrm>
            <a:off x="9817775" y="2642830"/>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Personalization and segmentation models</a:t>
            </a:r>
            <a:endParaRPr lang="en-US" sz="850" dirty="0"/>
          </a:p>
        </p:txBody>
      </p:sp>
      <p:sp>
        <p:nvSpPr>
          <p:cNvPr id="29" name="Text 24"/>
          <p:cNvSpPr/>
          <p:nvPr/>
        </p:nvSpPr>
        <p:spPr>
          <a:xfrm>
            <a:off x="9817775" y="2863929"/>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Loyalty analytics</a:t>
            </a:r>
            <a:endParaRPr lang="en-US" sz="850" dirty="0"/>
          </a:p>
        </p:txBody>
      </p:sp>
      <p:sp>
        <p:nvSpPr>
          <p:cNvPr id="30" name="Text 25"/>
          <p:cNvSpPr/>
          <p:nvPr/>
        </p:nvSpPr>
        <p:spPr>
          <a:xfrm>
            <a:off x="9817775" y="3085028"/>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Omnichannel customer orchestration</a:t>
            </a:r>
            <a:endParaRPr lang="en-US" sz="850" dirty="0"/>
          </a:p>
        </p:txBody>
      </p:sp>
      <p:sp>
        <p:nvSpPr>
          <p:cNvPr id="31" name="Text 26"/>
          <p:cNvSpPr/>
          <p:nvPr/>
        </p:nvSpPr>
        <p:spPr>
          <a:xfrm>
            <a:off x="9817775" y="3306128"/>
            <a:ext cx="4294703"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333F70"/>
                </a:solidFill>
                <a:latin typeface="Open Sans" pitchFamily="34" charset="0"/>
                <a:ea typeface="Open Sans" pitchFamily="34" charset="-122"/>
                <a:cs typeface="Open Sans" pitchFamily="34" charset="-120"/>
              </a:rPr>
              <a:t>Voice of customer analytics</a:t>
            </a:r>
            <a:endParaRPr lang="en-US" sz="850" dirty="0"/>
          </a:p>
        </p:txBody>
      </p:sp>
      <p:sp>
        <p:nvSpPr>
          <p:cNvPr id="32" name="Text 27"/>
          <p:cNvSpPr/>
          <p:nvPr/>
        </p:nvSpPr>
        <p:spPr>
          <a:xfrm>
            <a:off x="396835" y="3778568"/>
            <a:ext cx="2908816"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Industry-Specific Solutions</a:t>
            </a:r>
            <a:endParaRPr lang="en-US" sz="1300" dirty="0"/>
          </a:p>
        </p:txBody>
      </p:sp>
      <p:pic>
        <p:nvPicPr>
          <p:cNvPr id="3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6835" y="4161234"/>
            <a:ext cx="283488" cy="283488"/>
          </a:xfrm>
          <a:prstGeom prst="rect">
            <a:avLst/>
          </a:prstGeom>
        </p:spPr>
      </p:pic>
      <p:sp>
        <p:nvSpPr>
          <p:cNvPr id="34" name="Text 28"/>
          <p:cNvSpPr/>
          <p:nvPr/>
        </p:nvSpPr>
        <p:spPr>
          <a:xfrm>
            <a:off x="396835" y="4586407"/>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Retail</a:t>
            </a:r>
            <a:endParaRPr lang="en-US" sz="1100" dirty="0"/>
          </a:p>
        </p:txBody>
      </p:sp>
      <p:sp>
        <p:nvSpPr>
          <p:cNvPr id="35" name="Text 29"/>
          <p:cNvSpPr/>
          <p:nvPr/>
        </p:nvSpPr>
        <p:spPr>
          <a:xfrm>
            <a:off x="396835" y="4831556"/>
            <a:ext cx="6847523"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Demand forecasting, inventory optimization, pricing strategies, store performance analytics</a:t>
            </a:r>
            <a:endParaRPr lang="en-US" sz="850" dirty="0"/>
          </a:p>
        </p:txBody>
      </p:sp>
      <p:pic>
        <p:nvPicPr>
          <p:cNvPr id="3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86042" y="4161234"/>
            <a:ext cx="283488" cy="283488"/>
          </a:xfrm>
          <a:prstGeom prst="rect">
            <a:avLst/>
          </a:prstGeom>
        </p:spPr>
      </p:pic>
      <p:sp>
        <p:nvSpPr>
          <p:cNvPr id="37" name="Text 30"/>
          <p:cNvSpPr/>
          <p:nvPr/>
        </p:nvSpPr>
        <p:spPr>
          <a:xfrm>
            <a:off x="7386042" y="4586407"/>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CPG</a:t>
            </a:r>
            <a:endParaRPr lang="en-US" sz="1100" dirty="0"/>
          </a:p>
        </p:txBody>
      </p:sp>
      <p:sp>
        <p:nvSpPr>
          <p:cNvPr id="38" name="Text 31"/>
          <p:cNvSpPr/>
          <p:nvPr/>
        </p:nvSpPr>
        <p:spPr>
          <a:xfrm>
            <a:off x="7386042" y="4831556"/>
            <a:ext cx="6847523"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Trade promotion management, revenue growth management, supply chain analytics</a:t>
            </a:r>
            <a:endParaRPr lang="en-US" sz="850" dirty="0"/>
          </a:p>
        </p:txBody>
      </p:sp>
      <p:pic>
        <p:nvPicPr>
          <p:cNvPr id="39"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6835" y="5239822"/>
            <a:ext cx="283488" cy="283488"/>
          </a:xfrm>
          <a:prstGeom prst="rect">
            <a:avLst/>
          </a:prstGeom>
        </p:spPr>
      </p:pic>
      <p:sp>
        <p:nvSpPr>
          <p:cNvPr id="40" name="Text 32"/>
          <p:cNvSpPr/>
          <p:nvPr/>
        </p:nvSpPr>
        <p:spPr>
          <a:xfrm>
            <a:off x="396835" y="5664994"/>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BFSI</a:t>
            </a:r>
            <a:endParaRPr lang="en-US" sz="1100" dirty="0"/>
          </a:p>
        </p:txBody>
      </p:sp>
      <p:sp>
        <p:nvSpPr>
          <p:cNvPr id="41" name="Text 33"/>
          <p:cNvSpPr/>
          <p:nvPr/>
        </p:nvSpPr>
        <p:spPr>
          <a:xfrm>
            <a:off x="396835" y="5910143"/>
            <a:ext cx="6847523"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Risk analytics, compliance automation, customer lending analytics, fraud detection</a:t>
            </a:r>
            <a:endParaRPr lang="en-US" sz="850" dirty="0"/>
          </a:p>
        </p:txBody>
      </p:sp>
      <p:pic>
        <p:nvPicPr>
          <p:cNvPr id="42"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86042" y="5239822"/>
            <a:ext cx="283488" cy="283488"/>
          </a:xfrm>
          <a:prstGeom prst="rect">
            <a:avLst/>
          </a:prstGeom>
        </p:spPr>
      </p:pic>
      <p:sp>
        <p:nvSpPr>
          <p:cNvPr id="43" name="Text 34"/>
          <p:cNvSpPr/>
          <p:nvPr/>
        </p:nvSpPr>
        <p:spPr>
          <a:xfrm>
            <a:off x="7386042" y="5664994"/>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Healthcare</a:t>
            </a:r>
            <a:endParaRPr lang="en-US" sz="1100" dirty="0"/>
          </a:p>
        </p:txBody>
      </p:sp>
      <p:sp>
        <p:nvSpPr>
          <p:cNvPr id="44" name="Text 35"/>
          <p:cNvSpPr/>
          <p:nvPr/>
        </p:nvSpPr>
        <p:spPr>
          <a:xfrm>
            <a:off x="7386042" y="5910143"/>
            <a:ext cx="6847523"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Patient journey analytics, operational efficiency, predictive health analytics</a:t>
            </a:r>
            <a:endParaRPr lang="en-US" sz="850" dirty="0"/>
          </a:p>
        </p:txBody>
      </p:sp>
      <p:pic>
        <p:nvPicPr>
          <p:cNvPr id="45" name="Image 7"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6835" y="6318409"/>
            <a:ext cx="283488" cy="283488"/>
          </a:xfrm>
          <a:prstGeom prst="rect">
            <a:avLst/>
          </a:prstGeom>
        </p:spPr>
      </p:pic>
      <p:sp>
        <p:nvSpPr>
          <p:cNvPr id="46" name="Text 36"/>
          <p:cNvSpPr/>
          <p:nvPr/>
        </p:nvSpPr>
        <p:spPr>
          <a:xfrm>
            <a:off x="396835" y="6743581"/>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Manufacturing</a:t>
            </a:r>
            <a:endParaRPr lang="en-US" sz="1100" dirty="0"/>
          </a:p>
        </p:txBody>
      </p:sp>
      <p:sp>
        <p:nvSpPr>
          <p:cNvPr id="47" name="Text 37"/>
          <p:cNvSpPr/>
          <p:nvPr/>
        </p:nvSpPr>
        <p:spPr>
          <a:xfrm>
            <a:off x="396835" y="6988731"/>
            <a:ext cx="6847523"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Production optimization, predictive maintenance, supply chain intelligence</a:t>
            </a:r>
            <a:endParaRPr lang="en-US" sz="850" dirty="0"/>
          </a:p>
        </p:txBody>
      </p:sp>
      <p:pic>
        <p:nvPicPr>
          <p:cNvPr id="48" name="Image 8"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86042" y="6318409"/>
            <a:ext cx="283488" cy="283488"/>
          </a:xfrm>
          <a:prstGeom prst="rect">
            <a:avLst/>
          </a:prstGeom>
        </p:spPr>
      </p:pic>
      <p:sp>
        <p:nvSpPr>
          <p:cNvPr id="49" name="Text 38"/>
          <p:cNvSpPr/>
          <p:nvPr/>
        </p:nvSpPr>
        <p:spPr>
          <a:xfrm>
            <a:off x="7386042" y="6743581"/>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Telecom/Travel</a:t>
            </a:r>
            <a:endParaRPr lang="en-US" sz="1100" dirty="0"/>
          </a:p>
        </p:txBody>
      </p:sp>
      <p:sp>
        <p:nvSpPr>
          <p:cNvPr id="50" name="Text 39"/>
          <p:cNvSpPr/>
          <p:nvPr/>
        </p:nvSpPr>
        <p:spPr>
          <a:xfrm>
            <a:off x="7386042" y="6988731"/>
            <a:ext cx="6847523"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Churn prediction, customer lifetime value optimization</a:t>
            </a:r>
            <a:endParaRPr lang="en-US" sz="850" dirty="0"/>
          </a:p>
        </p:txBody>
      </p:sp>
      <p:sp>
        <p:nvSpPr>
          <p:cNvPr id="51" name="Text 40"/>
          <p:cNvSpPr/>
          <p:nvPr/>
        </p:nvSpPr>
        <p:spPr>
          <a:xfrm>
            <a:off x="396835" y="7340203"/>
            <a:ext cx="3754636"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Data Architecture &amp; Modernization</a:t>
            </a:r>
            <a:endParaRPr lang="en-US" sz="1300" dirty="0"/>
          </a:p>
        </p:txBody>
      </p:sp>
      <p:sp>
        <p:nvSpPr>
          <p:cNvPr id="52" name="Text 41"/>
          <p:cNvSpPr/>
          <p:nvPr/>
        </p:nvSpPr>
        <p:spPr>
          <a:xfrm>
            <a:off x="396835" y="7722870"/>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Cloud migration services (AWS, Azure, GCP, Snowflake), data lake and data warehouse implementation, legacy system modernization</a:t>
            </a:r>
            <a:endParaRPr lang="en-US" sz="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7565" y="420172"/>
            <a:ext cx="10682168" cy="462201"/>
          </a:xfrm>
          <a:prstGeom prst="rect">
            <a:avLst/>
          </a:prstGeom>
          <a:noFill/>
          <a:ln/>
        </p:spPr>
        <p:txBody>
          <a:bodyPr wrap="none" lIns="0" tIns="0" rIns="0" bIns="0" rtlCol="0" anchor="t"/>
          <a:lstStyle/>
          <a:p>
            <a:pPr algn="l" indent="0" marL="0">
              <a:lnSpc>
                <a:spcPts val="3600"/>
              </a:lnSpc>
              <a:buNone/>
            </a:pPr>
            <a:r>
              <a:rPr lang="en-US" sz="2900" b="1" dirty="0">
                <a:solidFill>
                  <a:srgbClr val="333F70"/>
                </a:solidFill>
                <a:latin typeface="Unbounded Bold" pitchFamily="34" charset="0"/>
                <a:ea typeface="Unbounded Bold" pitchFamily="34" charset="-122"/>
                <a:cs typeface="Unbounded Bold" pitchFamily="34" charset="-120"/>
              </a:rPr>
              <a:t>Pricing Strategies for Data Analytics Services</a:t>
            </a:r>
            <a:endParaRPr lang="en-US" sz="2900" dirty="0"/>
          </a:p>
        </p:txBody>
      </p:sp>
      <p:sp>
        <p:nvSpPr>
          <p:cNvPr id="3" name="Text 1"/>
          <p:cNvSpPr/>
          <p:nvPr/>
        </p:nvSpPr>
        <p:spPr>
          <a:xfrm>
            <a:off x="517565" y="1252061"/>
            <a:ext cx="3620691" cy="277178"/>
          </a:xfrm>
          <a:prstGeom prst="rect">
            <a:avLst/>
          </a:prstGeom>
          <a:noFill/>
          <a:ln/>
        </p:spPr>
        <p:txBody>
          <a:bodyPr wrap="none" lIns="0" tIns="0" rIns="0" bIns="0" rtlCol="0" anchor="t"/>
          <a:lstStyle/>
          <a:p>
            <a:pPr algn="l" indent="0" marL="0">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Pricing Model Information</a:t>
            </a:r>
            <a:endParaRPr lang="en-US" sz="1700" dirty="0"/>
          </a:p>
        </p:txBody>
      </p:sp>
      <p:sp>
        <p:nvSpPr>
          <p:cNvPr id="4" name="Text 2"/>
          <p:cNvSpPr/>
          <p:nvPr/>
        </p:nvSpPr>
        <p:spPr>
          <a:xfrm>
            <a:off x="517565" y="1677114"/>
            <a:ext cx="5919430" cy="473154"/>
          </a:xfrm>
          <a:prstGeom prst="rect">
            <a:avLst/>
          </a:prstGeom>
          <a:noFill/>
          <a:ln/>
        </p:spPr>
        <p:txBody>
          <a:bodyPr wrap="squar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Tredence employs multiple pricing approaches, though the company does not publicly disclose detailed pricing structures. Available insights indicate:</a:t>
            </a:r>
            <a:endParaRPr lang="en-US" sz="1150" dirty="0"/>
          </a:p>
        </p:txBody>
      </p:sp>
      <p:sp>
        <p:nvSpPr>
          <p:cNvPr id="5" name="Text 3"/>
          <p:cNvSpPr/>
          <p:nvPr/>
        </p:nvSpPr>
        <p:spPr>
          <a:xfrm>
            <a:off x="517565" y="2298144"/>
            <a:ext cx="3371136" cy="231100"/>
          </a:xfrm>
          <a:prstGeom prst="rect">
            <a:avLst/>
          </a:prstGeom>
          <a:noFill/>
          <a:ln/>
        </p:spPr>
        <p:txBody>
          <a:bodyPr wrap="non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Flexible Engagement Models:</a:t>
            </a:r>
            <a:endParaRPr lang="en-US" sz="1450" dirty="0"/>
          </a:p>
        </p:txBody>
      </p:sp>
      <p:sp>
        <p:nvSpPr>
          <p:cNvPr id="6" name="Text 4"/>
          <p:cNvSpPr/>
          <p:nvPr/>
        </p:nvSpPr>
        <p:spPr>
          <a:xfrm>
            <a:off x="517565" y="2695575"/>
            <a:ext cx="147876" cy="184785"/>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Unbounded Light" pitchFamily="34" charset="0"/>
                <a:ea typeface="Unbounded Light" pitchFamily="34" charset="-122"/>
                <a:cs typeface="Unbounded Light" pitchFamily="34" charset="-120"/>
              </a:rPr>
              <a:t>01</a:t>
            </a:r>
            <a:endParaRPr lang="en-US" sz="1150" dirty="0"/>
          </a:p>
        </p:txBody>
      </p:sp>
      <p:sp>
        <p:nvSpPr>
          <p:cNvPr id="7" name="Shape 5"/>
          <p:cNvSpPr/>
          <p:nvPr/>
        </p:nvSpPr>
        <p:spPr>
          <a:xfrm>
            <a:off x="517565" y="2931557"/>
            <a:ext cx="5919430" cy="15240"/>
          </a:xfrm>
          <a:prstGeom prst="rect">
            <a:avLst/>
          </a:prstGeom>
          <a:solidFill>
            <a:srgbClr val="26A688"/>
          </a:solidFill>
          <a:ln/>
        </p:spPr>
      </p:sp>
      <p:sp>
        <p:nvSpPr>
          <p:cNvPr id="8" name="Text 6"/>
          <p:cNvSpPr/>
          <p:nvPr/>
        </p:nvSpPr>
        <p:spPr>
          <a:xfrm>
            <a:off x="517565" y="3035975"/>
            <a:ext cx="2490073" cy="231100"/>
          </a:xfrm>
          <a:prstGeom prst="rect">
            <a:avLst/>
          </a:prstGeom>
          <a:noFill/>
          <a:ln/>
        </p:spPr>
        <p:txBody>
          <a:bodyPr wrap="non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Project-based pricing</a:t>
            </a:r>
            <a:endParaRPr lang="en-US" sz="1450" dirty="0"/>
          </a:p>
        </p:txBody>
      </p:sp>
      <p:sp>
        <p:nvSpPr>
          <p:cNvPr id="9" name="Text 7"/>
          <p:cNvSpPr/>
          <p:nvPr/>
        </p:nvSpPr>
        <p:spPr>
          <a:xfrm>
            <a:off x="517565" y="3414951"/>
            <a:ext cx="5919430" cy="236577"/>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Custom quotes based on scope, complexity, and timeline</a:t>
            </a:r>
            <a:endParaRPr lang="en-US" sz="1150" dirty="0"/>
          </a:p>
        </p:txBody>
      </p:sp>
      <p:sp>
        <p:nvSpPr>
          <p:cNvPr id="10" name="Text 8"/>
          <p:cNvSpPr/>
          <p:nvPr/>
        </p:nvSpPr>
        <p:spPr>
          <a:xfrm>
            <a:off x="517565" y="3910251"/>
            <a:ext cx="147876" cy="184785"/>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Unbounded Light" pitchFamily="34" charset="0"/>
                <a:ea typeface="Unbounded Light" pitchFamily="34" charset="-122"/>
                <a:cs typeface="Unbounded Light" pitchFamily="34" charset="-120"/>
              </a:rPr>
              <a:t>02</a:t>
            </a:r>
            <a:endParaRPr lang="en-US" sz="1150" dirty="0"/>
          </a:p>
        </p:txBody>
      </p:sp>
      <p:sp>
        <p:nvSpPr>
          <p:cNvPr id="11" name="Shape 9"/>
          <p:cNvSpPr/>
          <p:nvPr/>
        </p:nvSpPr>
        <p:spPr>
          <a:xfrm>
            <a:off x="517565" y="4146232"/>
            <a:ext cx="5919430" cy="15240"/>
          </a:xfrm>
          <a:prstGeom prst="rect">
            <a:avLst/>
          </a:prstGeom>
          <a:solidFill>
            <a:srgbClr val="26A688"/>
          </a:solidFill>
          <a:ln/>
        </p:spPr>
      </p:sp>
      <p:sp>
        <p:nvSpPr>
          <p:cNvPr id="12" name="Text 10"/>
          <p:cNvSpPr/>
          <p:nvPr/>
        </p:nvSpPr>
        <p:spPr>
          <a:xfrm>
            <a:off x="517565" y="4250650"/>
            <a:ext cx="2240994" cy="231100"/>
          </a:xfrm>
          <a:prstGeom prst="rect">
            <a:avLst/>
          </a:prstGeom>
          <a:noFill/>
          <a:ln/>
        </p:spPr>
        <p:txBody>
          <a:bodyPr wrap="non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Time and materials</a:t>
            </a:r>
            <a:endParaRPr lang="en-US" sz="1450" dirty="0"/>
          </a:p>
        </p:txBody>
      </p:sp>
      <p:sp>
        <p:nvSpPr>
          <p:cNvPr id="13" name="Text 11"/>
          <p:cNvSpPr/>
          <p:nvPr/>
        </p:nvSpPr>
        <p:spPr>
          <a:xfrm>
            <a:off x="517565" y="4629626"/>
            <a:ext cx="5919430" cy="236577"/>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For exploratory and evolving engagements</a:t>
            </a:r>
            <a:endParaRPr lang="en-US" sz="1150" dirty="0"/>
          </a:p>
        </p:txBody>
      </p:sp>
      <p:sp>
        <p:nvSpPr>
          <p:cNvPr id="14" name="Text 12"/>
          <p:cNvSpPr/>
          <p:nvPr/>
        </p:nvSpPr>
        <p:spPr>
          <a:xfrm>
            <a:off x="517565" y="5124926"/>
            <a:ext cx="147876" cy="184785"/>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Unbounded Light" pitchFamily="34" charset="0"/>
                <a:ea typeface="Unbounded Light" pitchFamily="34" charset="-122"/>
                <a:cs typeface="Unbounded Light" pitchFamily="34" charset="-120"/>
              </a:rPr>
              <a:t>03</a:t>
            </a:r>
            <a:endParaRPr lang="en-US" sz="1150" dirty="0"/>
          </a:p>
        </p:txBody>
      </p:sp>
      <p:sp>
        <p:nvSpPr>
          <p:cNvPr id="15" name="Shape 13"/>
          <p:cNvSpPr/>
          <p:nvPr/>
        </p:nvSpPr>
        <p:spPr>
          <a:xfrm>
            <a:off x="517565" y="5360908"/>
            <a:ext cx="5919430" cy="15240"/>
          </a:xfrm>
          <a:prstGeom prst="rect">
            <a:avLst/>
          </a:prstGeom>
          <a:solidFill>
            <a:srgbClr val="26A688"/>
          </a:solidFill>
          <a:ln/>
        </p:spPr>
      </p:sp>
      <p:sp>
        <p:nvSpPr>
          <p:cNvPr id="16" name="Text 14"/>
          <p:cNvSpPr/>
          <p:nvPr/>
        </p:nvSpPr>
        <p:spPr>
          <a:xfrm>
            <a:off x="517565" y="5465326"/>
            <a:ext cx="4389596" cy="231100"/>
          </a:xfrm>
          <a:prstGeom prst="rect">
            <a:avLst/>
          </a:prstGeom>
          <a:noFill/>
          <a:ln/>
        </p:spPr>
        <p:txBody>
          <a:bodyPr wrap="non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Outcomes-based/Value-based pricing</a:t>
            </a:r>
            <a:endParaRPr lang="en-US" sz="1450" dirty="0"/>
          </a:p>
        </p:txBody>
      </p:sp>
      <p:sp>
        <p:nvSpPr>
          <p:cNvPr id="17" name="Text 15"/>
          <p:cNvSpPr/>
          <p:nvPr/>
        </p:nvSpPr>
        <p:spPr>
          <a:xfrm>
            <a:off x="517565" y="5844302"/>
            <a:ext cx="5919430" cy="236577"/>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Aligning fees with business results delivered (similar to ZS Associates model)</a:t>
            </a:r>
            <a:endParaRPr lang="en-US" sz="1150" dirty="0"/>
          </a:p>
        </p:txBody>
      </p:sp>
      <p:sp>
        <p:nvSpPr>
          <p:cNvPr id="18" name="Text 16"/>
          <p:cNvSpPr/>
          <p:nvPr/>
        </p:nvSpPr>
        <p:spPr>
          <a:xfrm>
            <a:off x="517565" y="6339602"/>
            <a:ext cx="147876" cy="184785"/>
          </a:xfrm>
          <a:prstGeom prst="rect">
            <a:avLst/>
          </a:prstGeom>
          <a:noFill/>
          <a:ln/>
        </p:spPr>
        <p:txBody>
          <a:bodyPr wrap="none" lIns="0" tIns="0" rIns="0" bIns="0" rtlCol="0" anchor="t"/>
          <a:lstStyle/>
          <a:p>
            <a:pPr algn="l" indent="0" marL="0">
              <a:lnSpc>
                <a:spcPts val="1850"/>
              </a:lnSpc>
              <a:buNone/>
            </a:pPr>
            <a:r>
              <a:rPr lang="en-US" sz="1150" dirty="0">
                <a:solidFill>
                  <a:srgbClr val="333F70"/>
                </a:solidFill>
                <a:latin typeface="Unbounded Light" pitchFamily="34" charset="0"/>
                <a:ea typeface="Unbounded Light" pitchFamily="34" charset="-122"/>
                <a:cs typeface="Unbounded Light" pitchFamily="34" charset="-120"/>
              </a:rPr>
              <a:t>04</a:t>
            </a:r>
            <a:endParaRPr lang="en-US" sz="1150" dirty="0"/>
          </a:p>
        </p:txBody>
      </p:sp>
      <p:sp>
        <p:nvSpPr>
          <p:cNvPr id="19" name="Shape 17"/>
          <p:cNvSpPr/>
          <p:nvPr/>
        </p:nvSpPr>
        <p:spPr>
          <a:xfrm>
            <a:off x="517565" y="6575584"/>
            <a:ext cx="5919430" cy="15240"/>
          </a:xfrm>
          <a:prstGeom prst="rect">
            <a:avLst/>
          </a:prstGeom>
          <a:solidFill>
            <a:srgbClr val="26A688"/>
          </a:solidFill>
          <a:ln/>
        </p:spPr>
      </p:sp>
      <p:sp>
        <p:nvSpPr>
          <p:cNvPr id="20" name="Text 18"/>
          <p:cNvSpPr/>
          <p:nvPr/>
        </p:nvSpPr>
        <p:spPr>
          <a:xfrm>
            <a:off x="517565" y="6680002"/>
            <a:ext cx="1899047" cy="231100"/>
          </a:xfrm>
          <a:prstGeom prst="rect">
            <a:avLst/>
          </a:prstGeom>
          <a:noFill/>
          <a:ln/>
        </p:spPr>
        <p:txBody>
          <a:bodyPr wrap="none" lIns="0" tIns="0" rIns="0" bIns="0" rtlCol="0" anchor="t"/>
          <a:lstStyle/>
          <a:p>
            <a:pPr algn="l" indent="0" marL="0">
              <a:lnSpc>
                <a:spcPts val="1800"/>
              </a:lnSpc>
              <a:buNone/>
            </a:pPr>
            <a:r>
              <a:rPr lang="en-US" sz="1450" b="1" dirty="0">
                <a:solidFill>
                  <a:srgbClr val="333F70"/>
                </a:solidFill>
                <a:latin typeface="Unbounded Bold" pitchFamily="34" charset="0"/>
                <a:ea typeface="Unbounded Bold" pitchFamily="34" charset="-122"/>
                <a:cs typeface="Unbounded Bold" pitchFamily="34" charset="-120"/>
              </a:rPr>
              <a:t>Annual licensing</a:t>
            </a:r>
            <a:endParaRPr lang="en-US" sz="1450" dirty="0"/>
          </a:p>
        </p:txBody>
      </p:sp>
      <p:sp>
        <p:nvSpPr>
          <p:cNvPr id="21" name="Text 19"/>
          <p:cNvSpPr/>
          <p:nvPr/>
        </p:nvSpPr>
        <p:spPr>
          <a:xfrm>
            <a:off x="517565" y="7058978"/>
            <a:ext cx="5919430" cy="473154"/>
          </a:xfrm>
          <a:prstGeom prst="rect">
            <a:avLst/>
          </a:prstGeom>
          <a:noFill/>
          <a:ln/>
        </p:spPr>
        <p:txBody>
          <a:bodyPr wrap="square" lIns="0" tIns="0" rIns="0" bIns="0" rtlCol="0" anchor="t"/>
          <a:lstStyle/>
          <a:p>
            <a:pPr algn="l" indent="0" marL="0">
              <a:lnSpc>
                <a:spcPts val="1850"/>
              </a:lnSpc>
              <a:buNone/>
            </a:pPr>
            <a:r>
              <a:rPr lang="en-US" sz="1150" dirty="0">
                <a:solidFill>
                  <a:srgbClr val="333F70"/>
                </a:solidFill>
                <a:latin typeface="Open Sans" pitchFamily="34" charset="0"/>
                <a:ea typeface="Open Sans" pitchFamily="34" charset="-122"/>
                <a:cs typeface="Open Sans" pitchFamily="34" charset="-120"/>
              </a:rPr>
              <a:t>For platform-based solutions with monthly payment options available through financing partners like Capchase</a:t>
            </a:r>
            <a:endParaRPr lang="en-US" sz="1150" dirty="0"/>
          </a:p>
        </p:txBody>
      </p:sp>
      <p:sp>
        <p:nvSpPr>
          <p:cNvPr id="22" name="Text 20"/>
          <p:cNvSpPr/>
          <p:nvPr/>
        </p:nvSpPr>
        <p:spPr>
          <a:xfrm>
            <a:off x="6805374" y="2906316"/>
            <a:ext cx="3335298" cy="277178"/>
          </a:xfrm>
          <a:prstGeom prst="rect">
            <a:avLst/>
          </a:prstGeom>
          <a:noFill/>
          <a:ln/>
        </p:spPr>
        <p:txBody>
          <a:bodyPr wrap="none" lIns="0" tIns="0" rIns="0" bIns="0" rtlCol="0" anchor="t"/>
          <a:lstStyle/>
          <a:p>
            <a:pPr algn="l" indent="0" marL="0">
              <a:lnSpc>
                <a:spcPts val="2150"/>
              </a:lnSpc>
              <a:buNone/>
            </a:pPr>
            <a:r>
              <a:rPr lang="en-US" sz="1700" b="1" dirty="0">
                <a:solidFill>
                  <a:srgbClr val="333F70"/>
                </a:solidFill>
                <a:latin typeface="Unbounded Bold" pitchFamily="34" charset="0"/>
                <a:ea typeface="Unbounded Bold" pitchFamily="34" charset="-122"/>
                <a:cs typeface="Unbounded Bold" pitchFamily="34" charset="-120"/>
              </a:rPr>
              <a:t>Factors Affecting Price:</a:t>
            </a:r>
            <a:endParaRPr lang="en-US" sz="1700" dirty="0"/>
          </a:p>
        </p:txBody>
      </p:sp>
      <p:sp>
        <p:nvSpPr>
          <p:cNvPr id="23" name="Text 21"/>
          <p:cNvSpPr/>
          <p:nvPr/>
        </p:nvSpPr>
        <p:spPr>
          <a:xfrm>
            <a:off x="6805374" y="3331369"/>
            <a:ext cx="7314962" cy="236577"/>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33F70"/>
                </a:solidFill>
                <a:latin typeface="Open Sans" pitchFamily="34" charset="0"/>
                <a:ea typeface="Open Sans" pitchFamily="34" charset="-122"/>
                <a:cs typeface="Open Sans" pitchFamily="34" charset="-120"/>
              </a:rPr>
              <a:t>Engagement duration (ranging from weeks to multi-year transformations)</a:t>
            </a:r>
            <a:endParaRPr lang="en-US" sz="1150" dirty="0"/>
          </a:p>
        </p:txBody>
      </p:sp>
      <p:sp>
        <p:nvSpPr>
          <p:cNvPr id="24" name="Text 22"/>
          <p:cNvSpPr/>
          <p:nvPr/>
        </p:nvSpPr>
        <p:spPr>
          <a:xfrm>
            <a:off x="6805374" y="3619619"/>
            <a:ext cx="7314962" cy="236577"/>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33F70"/>
                </a:solidFill>
                <a:latin typeface="Open Sans" pitchFamily="34" charset="0"/>
                <a:ea typeface="Open Sans" pitchFamily="34" charset="-122"/>
                <a:cs typeface="Open Sans" pitchFamily="34" charset="-120"/>
              </a:rPr>
              <a:t>Data complexity and volume</a:t>
            </a:r>
            <a:endParaRPr lang="en-US" sz="1150" dirty="0"/>
          </a:p>
        </p:txBody>
      </p:sp>
      <p:sp>
        <p:nvSpPr>
          <p:cNvPr id="25" name="Text 23"/>
          <p:cNvSpPr/>
          <p:nvPr/>
        </p:nvSpPr>
        <p:spPr>
          <a:xfrm>
            <a:off x="6805374" y="3907869"/>
            <a:ext cx="7314962" cy="236577"/>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33F70"/>
                </a:solidFill>
                <a:latin typeface="Open Sans" pitchFamily="34" charset="0"/>
                <a:ea typeface="Open Sans" pitchFamily="34" charset="-122"/>
                <a:cs typeface="Open Sans" pitchFamily="34" charset="-120"/>
              </a:rPr>
              <a:t>Industry vertical (financial services often commands premium rates)</a:t>
            </a:r>
            <a:endParaRPr lang="en-US" sz="1150" dirty="0"/>
          </a:p>
        </p:txBody>
      </p:sp>
      <p:sp>
        <p:nvSpPr>
          <p:cNvPr id="26" name="Text 24"/>
          <p:cNvSpPr/>
          <p:nvPr/>
        </p:nvSpPr>
        <p:spPr>
          <a:xfrm>
            <a:off x="6805374" y="4196120"/>
            <a:ext cx="7314962" cy="236577"/>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33F70"/>
                </a:solidFill>
                <a:latin typeface="Open Sans" pitchFamily="34" charset="0"/>
                <a:ea typeface="Open Sans" pitchFamily="34" charset="-122"/>
                <a:cs typeface="Open Sans" pitchFamily="34" charset="-120"/>
              </a:rPr>
              <a:t>Geographic delivery (onshore vs. offshore resource mix)</a:t>
            </a:r>
            <a:endParaRPr lang="en-US" sz="1150" dirty="0"/>
          </a:p>
        </p:txBody>
      </p:sp>
      <p:sp>
        <p:nvSpPr>
          <p:cNvPr id="27" name="Text 25"/>
          <p:cNvSpPr/>
          <p:nvPr/>
        </p:nvSpPr>
        <p:spPr>
          <a:xfrm>
            <a:off x="6805374" y="4484370"/>
            <a:ext cx="7314962" cy="473154"/>
          </a:xfrm>
          <a:prstGeom prst="rect">
            <a:avLst/>
          </a:prstGeom>
          <a:noFill/>
          <a:ln/>
        </p:spPr>
        <p:txBody>
          <a:bodyPr wrap="square" lIns="0" tIns="0" rIns="0" bIns="0" rtlCol="0" anchor="t"/>
          <a:lstStyle/>
          <a:p>
            <a:pPr algn="l" marL="342900" indent="-342900">
              <a:lnSpc>
                <a:spcPts val="1850"/>
              </a:lnSpc>
              <a:buSzPct val="100000"/>
              <a:buChar char="•"/>
            </a:pPr>
            <a:r>
              <a:rPr lang="en-US" sz="1150" dirty="0">
                <a:solidFill>
                  <a:srgbClr val="333F70"/>
                </a:solidFill>
                <a:latin typeface="Open Sans" pitchFamily="34" charset="0"/>
                <a:ea typeface="Open Sans" pitchFamily="34" charset="-122"/>
                <a:cs typeface="Open Sans" pitchFamily="34" charset="-120"/>
              </a:rPr>
              <a:t>Technology stack and partnerships involved (GCP, Databricks, Snowflake partnerships influence cost structures)</a:t>
            </a:r>
            <a:endParaRPr lang="en-US" sz="1150" dirty="0"/>
          </a:p>
        </p:txBody>
      </p:sp>
      <p:sp>
        <p:nvSpPr>
          <p:cNvPr id="28" name="Shape 26"/>
          <p:cNvSpPr/>
          <p:nvPr/>
        </p:nvSpPr>
        <p:spPr>
          <a:xfrm>
            <a:off x="6805374" y="5123855"/>
            <a:ext cx="7314962" cy="864870"/>
          </a:xfrm>
          <a:prstGeom prst="roundRect">
            <a:avLst>
              <a:gd name="adj" fmla="val 7182"/>
            </a:avLst>
          </a:prstGeom>
          <a:solidFill>
            <a:srgbClr val="C1F1E5"/>
          </a:solidFill>
          <a:ln/>
        </p:spPr>
      </p:sp>
      <p:pic>
        <p:nvPicPr>
          <p:cNvPr id="29" name="Image 0" descr="preencoded.png">    </p:cNvPr>
          <p:cNvPicPr>
            <a:picLocks noChangeAspect="1"/>
          </p:cNvPicPr>
          <p:nvPr/>
        </p:nvPicPr>
        <p:blipFill>
          <a:blip r:embed="rId1"/>
          <a:stretch>
            <a:fillRect/>
          </a:stretch>
        </p:blipFill>
        <p:spPr>
          <a:xfrm>
            <a:off x="6953250" y="5354479"/>
            <a:ext cx="184785" cy="147876"/>
          </a:xfrm>
          <a:prstGeom prst="rect">
            <a:avLst/>
          </a:prstGeom>
        </p:spPr>
      </p:pic>
      <p:sp>
        <p:nvSpPr>
          <p:cNvPr id="30" name="Text 27"/>
          <p:cNvSpPr/>
          <p:nvPr/>
        </p:nvSpPr>
        <p:spPr>
          <a:xfrm>
            <a:off x="7285911" y="5308640"/>
            <a:ext cx="6686550" cy="473154"/>
          </a:xfrm>
          <a:prstGeom prst="rect">
            <a:avLst/>
          </a:prstGeom>
          <a:noFill/>
          <a:ln/>
        </p:spPr>
        <p:txBody>
          <a:bodyPr wrap="square" lIns="0" tIns="0" rIns="0" bIns="0" rtlCol="0" anchor="t"/>
          <a:lstStyle/>
          <a:p>
            <a:pPr algn="l" indent="0" marL="0">
              <a:lnSpc>
                <a:spcPts val="1850"/>
              </a:lnSpc>
              <a:buNone/>
            </a:pPr>
            <a:r>
              <a:rPr lang="en-US" sz="1150" b="1" dirty="0">
                <a:solidFill>
                  <a:srgbClr val="000000"/>
                </a:solidFill>
                <a:latin typeface="Open Sans" pitchFamily="34" charset="0"/>
                <a:ea typeface="Open Sans" pitchFamily="34" charset="-122"/>
                <a:cs typeface="Open Sans" pitchFamily="34" charset="-120"/>
              </a:rPr>
              <a:t>No Public Pricing Disclosure:</a:t>
            </a:r>
            <a:pPr algn="l" indent="0" marL="0">
              <a:lnSpc>
                <a:spcPts val="1850"/>
              </a:lnSpc>
              <a:buNone/>
            </a:pPr>
            <a:r>
              <a:rPr lang="en-US" sz="1150" dirty="0">
                <a:solidFill>
                  <a:srgbClr val="000000"/>
                </a:solidFill>
                <a:latin typeface="Open Sans" pitchFamily="34" charset="0"/>
                <a:ea typeface="Open Sans" pitchFamily="34" charset="-122"/>
                <a:cs typeface="Open Sans" pitchFamily="34" charset="-120"/>
              </a:rPr>
              <a:t> Unlike SaaS platforms, Tredence requires direct engagement with sales teams for customized quotes, reflecting its enterprise consulting nature.</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792242"/>
            <a:ext cx="1699260" cy="177165"/>
          </a:xfrm>
          <a:prstGeom prst="rect">
            <a:avLst/>
          </a:prstGeom>
          <a:noFill/>
          <a:ln/>
        </p:spPr>
        <p:txBody>
          <a:bodyPr wrap="none" lIns="0" tIns="0" rIns="0" bIns="0" rtlCol="0" anchor="t"/>
          <a:lstStyle/>
          <a:p>
            <a:pPr algn="l" indent="0" marL="0">
              <a:lnSpc>
                <a:spcPts val="1350"/>
              </a:lnSpc>
              <a:buNone/>
            </a:pPr>
            <a:r>
              <a:rPr lang="en-US" sz="1100" b="1" dirty="0">
                <a:solidFill>
                  <a:srgbClr val="26A688"/>
                </a:solidFill>
                <a:latin typeface="Unbounded Bold" pitchFamily="34" charset="0"/>
                <a:ea typeface="Unbounded Bold" pitchFamily="34" charset="-122"/>
                <a:cs typeface="Unbounded Bold" pitchFamily="34" charset="-120"/>
              </a:rPr>
              <a:t>Strategic Alliances</a:t>
            </a:r>
            <a:endParaRPr lang="en-US" sz="1100" dirty="0"/>
          </a:p>
        </p:txBody>
      </p:sp>
      <p:sp>
        <p:nvSpPr>
          <p:cNvPr id="3" name="Text 1"/>
          <p:cNvSpPr/>
          <p:nvPr/>
        </p:nvSpPr>
        <p:spPr>
          <a:xfrm>
            <a:off x="396835" y="1014770"/>
            <a:ext cx="7345561"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Key Partners and Strategic Relationships</a:t>
            </a:r>
            <a:endParaRPr lang="en-US" sz="2200" dirty="0"/>
          </a:p>
        </p:txBody>
      </p:sp>
      <p:sp>
        <p:nvSpPr>
          <p:cNvPr id="4" name="Text 2"/>
          <p:cNvSpPr/>
          <p:nvPr/>
        </p:nvSpPr>
        <p:spPr>
          <a:xfrm>
            <a:off x="396835" y="1414463"/>
            <a:ext cx="3677722"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Hyperscaler Partnerships</a:t>
            </a:r>
            <a:endParaRPr lang="en-US" sz="1750" dirty="0"/>
          </a:p>
        </p:txBody>
      </p:sp>
      <p:sp>
        <p:nvSpPr>
          <p:cNvPr id="5" name="Text 3"/>
          <p:cNvSpPr/>
          <p:nvPr/>
        </p:nvSpPr>
        <p:spPr>
          <a:xfrm>
            <a:off x="396835" y="1867972"/>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Tredence maintains strategic partnerships with major cloud and data platforms:</a:t>
            </a:r>
            <a:endParaRPr lang="en-US" sz="850" dirty="0"/>
          </a:p>
        </p:txBody>
      </p:sp>
      <p:sp>
        <p:nvSpPr>
          <p:cNvPr id="6" name="Shape 4"/>
          <p:cNvSpPr/>
          <p:nvPr/>
        </p:nvSpPr>
        <p:spPr>
          <a:xfrm>
            <a:off x="396835" y="2346960"/>
            <a:ext cx="4536638" cy="2063353"/>
          </a:xfrm>
          <a:prstGeom prst="roundRect">
            <a:avLst>
              <a:gd name="adj" fmla="val 3545"/>
            </a:avLst>
          </a:prstGeom>
          <a:solidFill>
            <a:srgbClr val="FFFFFF"/>
          </a:solidFill>
          <a:ln/>
        </p:spPr>
      </p:sp>
      <p:sp>
        <p:nvSpPr>
          <p:cNvPr id="7" name="Shape 5"/>
          <p:cNvSpPr/>
          <p:nvPr/>
        </p:nvSpPr>
        <p:spPr>
          <a:xfrm>
            <a:off x="396835" y="2331720"/>
            <a:ext cx="4536638" cy="60960"/>
          </a:xfrm>
          <a:prstGeom prst="roundRect">
            <a:avLst>
              <a:gd name="adj" fmla="val 78139"/>
            </a:avLst>
          </a:prstGeom>
          <a:solidFill>
            <a:srgbClr val="26A688"/>
          </a:solidFill>
          <a:ln/>
        </p:spPr>
      </p:sp>
      <p:sp>
        <p:nvSpPr>
          <p:cNvPr id="8" name="Shape 6"/>
          <p:cNvSpPr/>
          <p:nvPr/>
        </p:nvSpPr>
        <p:spPr>
          <a:xfrm>
            <a:off x="2495014" y="2176939"/>
            <a:ext cx="340162" cy="340162"/>
          </a:xfrm>
          <a:prstGeom prst="roundRect">
            <a:avLst>
              <a:gd name="adj" fmla="val 268813"/>
            </a:avLst>
          </a:prstGeom>
          <a:solidFill>
            <a:srgbClr val="26A688"/>
          </a:solidFill>
          <a:ln/>
        </p:spPr>
      </p:sp>
      <p:pic>
        <p:nvPicPr>
          <p:cNvPr id="9"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97051" y="2278856"/>
            <a:ext cx="136088" cy="136088"/>
          </a:xfrm>
          <a:prstGeom prst="rect">
            <a:avLst/>
          </a:prstGeom>
        </p:spPr>
      </p:pic>
      <p:sp>
        <p:nvSpPr>
          <p:cNvPr id="10" name="Text 7"/>
          <p:cNvSpPr/>
          <p:nvPr/>
        </p:nvSpPr>
        <p:spPr>
          <a:xfrm>
            <a:off x="525423" y="2630448"/>
            <a:ext cx="2538293"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Google Cloud Platform (GCP)</a:t>
            </a:r>
            <a:endParaRPr lang="en-US" sz="1100" dirty="0"/>
          </a:p>
        </p:txBody>
      </p:sp>
      <p:sp>
        <p:nvSpPr>
          <p:cNvPr id="11" name="Text 8"/>
          <p:cNvSpPr/>
          <p:nvPr/>
        </p:nvSpPr>
        <p:spPr>
          <a:xfrm>
            <a:off x="525423" y="2875597"/>
            <a:ext cx="427946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Relationship Scope:</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Tredence is a certified GCP Premier Partner and 2025 Google Cloud Partner Award winner for CPG industry solutions</a:t>
            </a:r>
            <a:endParaRPr lang="en-US" sz="850" dirty="0"/>
          </a:p>
        </p:txBody>
      </p:sp>
      <p:sp>
        <p:nvSpPr>
          <p:cNvPr id="12" name="Text 9"/>
          <p:cNvSpPr/>
          <p:nvPr/>
        </p:nvSpPr>
        <p:spPr>
          <a:xfrm>
            <a:off x="525423" y="3306485"/>
            <a:ext cx="4279463" cy="544354"/>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Scope Details:</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Tredence has embedded GCP technologies (Vertex AI, BigQuery, Cloud Composer, Data Proc) in Customer Cosmos platform, maintaining 200+ models using Google's ML ecosystem</a:t>
            </a:r>
            <a:endParaRPr lang="en-US" sz="850" dirty="0"/>
          </a:p>
        </p:txBody>
      </p:sp>
      <p:sp>
        <p:nvSpPr>
          <p:cNvPr id="13" name="Text 10"/>
          <p:cNvSpPr/>
          <p:nvPr/>
        </p:nvSpPr>
        <p:spPr>
          <a:xfrm>
            <a:off x="525423" y="3918823"/>
            <a:ext cx="427946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Why Partnership:</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Google's AI/ML capabilities complement Tredence's last-mile adoption focus; unified platform reduces implementation complexity</a:t>
            </a:r>
            <a:endParaRPr lang="en-US" sz="850" dirty="0"/>
          </a:p>
        </p:txBody>
      </p:sp>
      <p:sp>
        <p:nvSpPr>
          <p:cNvPr id="14" name="Shape 11"/>
          <p:cNvSpPr/>
          <p:nvPr/>
        </p:nvSpPr>
        <p:spPr>
          <a:xfrm>
            <a:off x="5046821" y="2346960"/>
            <a:ext cx="4536638" cy="2063353"/>
          </a:xfrm>
          <a:prstGeom prst="roundRect">
            <a:avLst>
              <a:gd name="adj" fmla="val 3545"/>
            </a:avLst>
          </a:prstGeom>
          <a:solidFill>
            <a:srgbClr val="FFFFFF"/>
          </a:solidFill>
          <a:ln/>
        </p:spPr>
      </p:sp>
      <p:sp>
        <p:nvSpPr>
          <p:cNvPr id="15" name="Shape 12"/>
          <p:cNvSpPr/>
          <p:nvPr/>
        </p:nvSpPr>
        <p:spPr>
          <a:xfrm>
            <a:off x="5046821" y="2331720"/>
            <a:ext cx="4536638" cy="60960"/>
          </a:xfrm>
          <a:prstGeom prst="roundRect">
            <a:avLst>
              <a:gd name="adj" fmla="val 78139"/>
            </a:avLst>
          </a:prstGeom>
          <a:solidFill>
            <a:srgbClr val="26A688"/>
          </a:solidFill>
          <a:ln/>
        </p:spPr>
      </p:sp>
      <p:sp>
        <p:nvSpPr>
          <p:cNvPr id="16" name="Shape 13"/>
          <p:cNvSpPr/>
          <p:nvPr/>
        </p:nvSpPr>
        <p:spPr>
          <a:xfrm>
            <a:off x="7145000" y="2176939"/>
            <a:ext cx="340162" cy="340162"/>
          </a:xfrm>
          <a:prstGeom prst="roundRect">
            <a:avLst>
              <a:gd name="adj" fmla="val 268813"/>
            </a:avLst>
          </a:prstGeom>
          <a:solidFill>
            <a:srgbClr val="26A688"/>
          </a:solidFill>
          <a:ln/>
        </p:spPr>
      </p:sp>
      <p:pic>
        <p:nvPicPr>
          <p:cNvPr id="1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7037" y="2278856"/>
            <a:ext cx="136088" cy="136088"/>
          </a:xfrm>
          <a:prstGeom prst="rect">
            <a:avLst/>
          </a:prstGeom>
        </p:spPr>
      </p:pic>
      <p:sp>
        <p:nvSpPr>
          <p:cNvPr id="18" name="Text 14"/>
          <p:cNvSpPr/>
          <p:nvPr/>
        </p:nvSpPr>
        <p:spPr>
          <a:xfrm>
            <a:off x="5175409" y="263044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Databricks</a:t>
            </a:r>
            <a:endParaRPr lang="en-US" sz="1100" dirty="0"/>
          </a:p>
        </p:txBody>
      </p:sp>
      <p:sp>
        <p:nvSpPr>
          <p:cNvPr id="19" name="Text 15"/>
          <p:cNvSpPr/>
          <p:nvPr/>
        </p:nvSpPr>
        <p:spPr>
          <a:xfrm>
            <a:off x="5175409" y="2875597"/>
            <a:ext cx="427946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Relationship Scope:</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Premier Databricks partner with 250+ certified architects and 10+ approved accelerators in Brickbuilder program</a:t>
            </a:r>
            <a:endParaRPr lang="en-US" sz="850" dirty="0"/>
          </a:p>
        </p:txBody>
      </p:sp>
      <p:sp>
        <p:nvSpPr>
          <p:cNvPr id="20" name="Text 16"/>
          <p:cNvSpPr/>
          <p:nvPr/>
        </p:nvSpPr>
        <p:spPr>
          <a:xfrm>
            <a:off x="5175409" y="3306485"/>
            <a:ext cx="4279463" cy="544354"/>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Scope Details:</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ATOM.AI platform built on Databricks Lakehouse; certified solutions include On-Shelf Availability (OSA) and Sancus accelerators; 50% faster deployment through Delta Lake integration</a:t>
            </a:r>
            <a:endParaRPr lang="en-US" sz="850" dirty="0"/>
          </a:p>
        </p:txBody>
      </p:sp>
      <p:sp>
        <p:nvSpPr>
          <p:cNvPr id="21" name="Text 17"/>
          <p:cNvSpPr/>
          <p:nvPr/>
        </p:nvSpPr>
        <p:spPr>
          <a:xfrm>
            <a:off x="5175409" y="3918823"/>
            <a:ext cx="427946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Why Partnership:</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Databricks' unified analytics approach aligns with Tredence's data engineering capabilities; accelerators reduce time-to-value by 50%</a:t>
            </a:r>
            <a:endParaRPr lang="en-US" sz="850" dirty="0"/>
          </a:p>
        </p:txBody>
      </p:sp>
      <p:sp>
        <p:nvSpPr>
          <p:cNvPr id="22" name="Shape 18"/>
          <p:cNvSpPr/>
          <p:nvPr/>
        </p:nvSpPr>
        <p:spPr>
          <a:xfrm>
            <a:off x="9696807" y="2346960"/>
            <a:ext cx="4536638" cy="2063353"/>
          </a:xfrm>
          <a:prstGeom prst="roundRect">
            <a:avLst>
              <a:gd name="adj" fmla="val 3545"/>
            </a:avLst>
          </a:prstGeom>
          <a:solidFill>
            <a:srgbClr val="FFFFFF"/>
          </a:solidFill>
          <a:ln/>
        </p:spPr>
      </p:sp>
      <p:sp>
        <p:nvSpPr>
          <p:cNvPr id="23" name="Shape 19"/>
          <p:cNvSpPr/>
          <p:nvPr/>
        </p:nvSpPr>
        <p:spPr>
          <a:xfrm>
            <a:off x="9696807" y="2331720"/>
            <a:ext cx="4536638" cy="60960"/>
          </a:xfrm>
          <a:prstGeom prst="roundRect">
            <a:avLst>
              <a:gd name="adj" fmla="val 78139"/>
            </a:avLst>
          </a:prstGeom>
          <a:solidFill>
            <a:srgbClr val="26A688"/>
          </a:solidFill>
          <a:ln/>
        </p:spPr>
      </p:sp>
      <p:sp>
        <p:nvSpPr>
          <p:cNvPr id="24" name="Shape 20"/>
          <p:cNvSpPr/>
          <p:nvPr/>
        </p:nvSpPr>
        <p:spPr>
          <a:xfrm>
            <a:off x="11794986" y="2176939"/>
            <a:ext cx="340162" cy="340162"/>
          </a:xfrm>
          <a:prstGeom prst="roundRect">
            <a:avLst>
              <a:gd name="adj" fmla="val 268813"/>
            </a:avLst>
          </a:prstGeom>
          <a:solidFill>
            <a:srgbClr val="26A688"/>
          </a:solidFill>
          <a:ln/>
        </p:spPr>
      </p:sp>
      <p:pic>
        <p:nvPicPr>
          <p:cNvPr id="2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97023" y="2278856"/>
            <a:ext cx="136088" cy="136088"/>
          </a:xfrm>
          <a:prstGeom prst="rect">
            <a:avLst/>
          </a:prstGeom>
        </p:spPr>
      </p:pic>
      <p:sp>
        <p:nvSpPr>
          <p:cNvPr id="26" name="Text 21"/>
          <p:cNvSpPr/>
          <p:nvPr/>
        </p:nvSpPr>
        <p:spPr>
          <a:xfrm>
            <a:off x="9825395" y="263044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Snowflake</a:t>
            </a:r>
            <a:endParaRPr lang="en-US" sz="1100" dirty="0"/>
          </a:p>
        </p:txBody>
      </p:sp>
      <p:sp>
        <p:nvSpPr>
          <p:cNvPr id="27" name="Text 22"/>
          <p:cNvSpPr/>
          <p:nvPr/>
        </p:nvSpPr>
        <p:spPr>
          <a:xfrm>
            <a:off x="9825395" y="2875597"/>
            <a:ext cx="427946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Relationship Scope:</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Tredence Snowflake Center of Excellence with 250+ Snowflake-certified architects and 10+ approved accelerators</a:t>
            </a:r>
            <a:endParaRPr lang="en-US" sz="850" dirty="0"/>
          </a:p>
        </p:txBody>
      </p:sp>
      <p:sp>
        <p:nvSpPr>
          <p:cNvPr id="28" name="Text 23"/>
          <p:cNvSpPr/>
          <p:nvPr/>
        </p:nvSpPr>
        <p:spPr>
          <a:xfrm>
            <a:off x="9825395" y="3306485"/>
            <a:ext cx="427946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Scope Details:</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Migration services from legacy platforms, advanced analytics implementation, AI/ML productionization at scale</a:t>
            </a:r>
            <a:endParaRPr lang="en-US" sz="850" dirty="0"/>
          </a:p>
        </p:txBody>
      </p:sp>
      <p:sp>
        <p:nvSpPr>
          <p:cNvPr id="29" name="Text 24"/>
          <p:cNvSpPr/>
          <p:nvPr/>
        </p:nvSpPr>
        <p:spPr>
          <a:xfrm>
            <a:off x="9825395" y="3737372"/>
            <a:ext cx="427946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Why Partnership:</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Snowflake's elastic infrastructure supports Tredence's scalability requirements for Fortune 500 clients</a:t>
            </a:r>
            <a:endParaRPr lang="en-US" sz="850" dirty="0"/>
          </a:p>
        </p:txBody>
      </p:sp>
      <p:sp>
        <p:nvSpPr>
          <p:cNvPr id="30" name="Shape 25"/>
          <p:cNvSpPr/>
          <p:nvPr/>
        </p:nvSpPr>
        <p:spPr>
          <a:xfrm>
            <a:off x="396835" y="4693682"/>
            <a:ext cx="6861572" cy="1518999"/>
          </a:xfrm>
          <a:prstGeom prst="roundRect">
            <a:avLst>
              <a:gd name="adj" fmla="val 4816"/>
            </a:avLst>
          </a:prstGeom>
          <a:solidFill>
            <a:srgbClr val="FFFFFF"/>
          </a:solidFill>
          <a:ln/>
        </p:spPr>
      </p:sp>
      <p:sp>
        <p:nvSpPr>
          <p:cNvPr id="31" name="Shape 26"/>
          <p:cNvSpPr/>
          <p:nvPr/>
        </p:nvSpPr>
        <p:spPr>
          <a:xfrm>
            <a:off x="396835" y="4678442"/>
            <a:ext cx="6861572" cy="60960"/>
          </a:xfrm>
          <a:prstGeom prst="roundRect">
            <a:avLst>
              <a:gd name="adj" fmla="val 78139"/>
            </a:avLst>
          </a:prstGeom>
          <a:solidFill>
            <a:srgbClr val="26A688"/>
          </a:solidFill>
          <a:ln/>
        </p:spPr>
      </p:sp>
      <p:sp>
        <p:nvSpPr>
          <p:cNvPr id="32" name="Shape 27"/>
          <p:cNvSpPr/>
          <p:nvPr/>
        </p:nvSpPr>
        <p:spPr>
          <a:xfrm>
            <a:off x="3657540" y="4523661"/>
            <a:ext cx="340162" cy="340162"/>
          </a:xfrm>
          <a:prstGeom prst="roundRect">
            <a:avLst>
              <a:gd name="adj" fmla="val 268813"/>
            </a:avLst>
          </a:prstGeom>
          <a:solidFill>
            <a:srgbClr val="26A688"/>
          </a:solidFill>
          <a:ln/>
        </p:spPr>
      </p:sp>
      <p:pic>
        <p:nvPicPr>
          <p:cNvPr id="3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9577" y="4625578"/>
            <a:ext cx="136088" cy="136088"/>
          </a:xfrm>
          <a:prstGeom prst="rect">
            <a:avLst/>
          </a:prstGeom>
        </p:spPr>
      </p:pic>
      <p:sp>
        <p:nvSpPr>
          <p:cNvPr id="34" name="Text 28"/>
          <p:cNvSpPr/>
          <p:nvPr/>
        </p:nvSpPr>
        <p:spPr>
          <a:xfrm>
            <a:off x="525423" y="4977170"/>
            <a:ext cx="2562225"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Amazon Web Services (AWS)</a:t>
            </a:r>
            <a:endParaRPr lang="en-US" sz="1100" dirty="0"/>
          </a:p>
        </p:txBody>
      </p:sp>
      <p:sp>
        <p:nvSpPr>
          <p:cNvPr id="35" name="Text 29"/>
          <p:cNvSpPr/>
          <p:nvPr/>
        </p:nvSpPr>
        <p:spPr>
          <a:xfrm>
            <a:off x="525423" y="5222319"/>
            <a:ext cx="6604397" cy="181451"/>
          </a:xfrm>
          <a:prstGeom prst="rect">
            <a:avLst/>
          </a:prstGeom>
          <a:noFill/>
          <a:ln/>
        </p:spPr>
        <p:txBody>
          <a:bodyPr wrap="non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Relationship Scope:</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Strategic AWS Partner providing cloud data warehouse, migration, and analytics services</a:t>
            </a:r>
            <a:endParaRPr lang="en-US" sz="850" dirty="0"/>
          </a:p>
        </p:txBody>
      </p:sp>
      <p:sp>
        <p:nvSpPr>
          <p:cNvPr id="36" name="Text 30"/>
          <p:cNvSpPr/>
          <p:nvPr/>
        </p:nvSpPr>
        <p:spPr>
          <a:xfrm>
            <a:off x="525423" y="5471755"/>
            <a:ext cx="6604397"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Scope Details:</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Services include CloudWatch/EventBridge monitoring, AWS DMS/Glue data movement, real-time streaming on MSK/Kafka infrastructure</a:t>
            </a:r>
            <a:endParaRPr lang="en-US" sz="850" dirty="0"/>
          </a:p>
        </p:txBody>
      </p:sp>
      <p:sp>
        <p:nvSpPr>
          <p:cNvPr id="37" name="Text 31"/>
          <p:cNvSpPr/>
          <p:nvPr/>
        </p:nvSpPr>
        <p:spPr>
          <a:xfrm>
            <a:off x="525423" y="5902643"/>
            <a:ext cx="6604397" cy="181451"/>
          </a:xfrm>
          <a:prstGeom prst="rect">
            <a:avLst/>
          </a:prstGeom>
          <a:noFill/>
          <a:ln/>
        </p:spPr>
        <p:txBody>
          <a:bodyPr wrap="non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Why Partnership:</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AWS's comprehensive service portfolio enables end-to-end modernization solutions</a:t>
            </a:r>
            <a:endParaRPr lang="en-US" sz="850" dirty="0"/>
          </a:p>
        </p:txBody>
      </p:sp>
      <p:sp>
        <p:nvSpPr>
          <p:cNvPr id="38" name="Shape 32"/>
          <p:cNvSpPr/>
          <p:nvPr/>
        </p:nvSpPr>
        <p:spPr>
          <a:xfrm>
            <a:off x="7371755" y="4693682"/>
            <a:ext cx="6861691" cy="1518999"/>
          </a:xfrm>
          <a:prstGeom prst="roundRect">
            <a:avLst>
              <a:gd name="adj" fmla="val 4816"/>
            </a:avLst>
          </a:prstGeom>
          <a:solidFill>
            <a:srgbClr val="FFFFFF"/>
          </a:solidFill>
          <a:ln/>
        </p:spPr>
      </p:sp>
      <p:sp>
        <p:nvSpPr>
          <p:cNvPr id="39" name="Shape 33"/>
          <p:cNvSpPr/>
          <p:nvPr/>
        </p:nvSpPr>
        <p:spPr>
          <a:xfrm>
            <a:off x="7371755" y="4678442"/>
            <a:ext cx="6861691" cy="60960"/>
          </a:xfrm>
          <a:prstGeom prst="roundRect">
            <a:avLst>
              <a:gd name="adj" fmla="val 78139"/>
            </a:avLst>
          </a:prstGeom>
          <a:solidFill>
            <a:srgbClr val="26A688"/>
          </a:solidFill>
          <a:ln/>
        </p:spPr>
      </p:sp>
      <p:sp>
        <p:nvSpPr>
          <p:cNvPr id="40" name="Shape 34"/>
          <p:cNvSpPr/>
          <p:nvPr/>
        </p:nvSpPr>
        <p:spPr>
          <a:xfrm>
            <a:off x="10632460" y="4523661"/>
            <a:ext cx="340162" cy="340162"/>
          </a:xfrm>
          <a:prstGeom prst="roundRect">
            <a:avLst>
              <a:gd name="adj" fmla="val 268813"/>
            </a:avLst>
          </a:prstGeom>
          <a:solidFill>
            <a:srgbClr val="26A688"/>
          </a:solidFill>
          <a:ln/>
        </p:spPr>
      </p:sp>
      <p:pic>
        <p:nvPicPr>
          <p:cNvPr id="41"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34496" y="4625578"/>
            <a:ext cx="136088" cy="136088"/>
          </a:xfrm>
          <a:prstGeom prst="rect">
            <a:avLst/>
          </a:prstGeom>
        </p:spPr>
      </p:pic>
      <p:sp>
        <p:nvSpPr>
          <p:cNvPr id="42" name="Text 35"/>
          <p:cNvSpPr/>
          <p:nvPr/>
        </p:nvSpPr>
        <p:spPr>
          <a:xfrm>
            <a:off x="7500342" y="4977170"/>
            <a:ext cx="1455063"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Microsoft Azure</a:t>
            </a:r>
            <a:endParaRPr lang="en-US" sz="1100" dirty="0"/>
          </a:p>
        </p:txBody>
      </p:sp>
      <p:sp>
        <p:nvSpPr>
          <p:cNvPr id="43" name="Text 36"/>
          <p:cNvSpPr/>
          <p:nvPr/>
        </p:nvSpPr>
        <p:spPr>
          <a:xfrm>
            <a:off x="7500342" y="5222319"/>
            <a:ext cx="6604516" cy="181451"/>
          </a:xfrm>
          <a:prstGeom prst="rect">
            <a:avLst/>
          </a:prstGeom>
          <a:noFill/>
          <a:ln/>
        </p:spPr>
        <p:txBody>
          <a:bodyPr wrap="non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Relationship Scope:</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Microsoft ecosystem partner for Test and Learn Platform (TALP) and Unified Marketing Platform</a:t>
            </a:r>
            <a:endParaRPr lang="en-US" sz="850" dirty="0"/>
          </a:p>
        </p:txBody>
      </p:sp>
      <p:sp>
        <p:nvSpPr>
          <p:cNvPr id="44" name="Text 37"/>
          <p:cNvSpPr/>
          <p:nvPr/>
        </p:nvSpPr>
        <p:spPr>
          <a:xfrm>
            <a:off x="7500342" y="5471755"/>
            <a:ext cx="6604516" cy="181451"/>
          </a:xfrm>
          <a:prstGeom prst="rect">
            <a:avLst/>
          </a:prstGeom>
          <a:noFill/>
          <a:ln/>
        </p:spPr>
        <p:txBody>
          <a:bodyPr wrap="non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Scope Details:</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Native Azure components (Azure Data Factory, Data Lake Storage, Analysis Services)</a:t>
            </a:r>
            <a:endParaRPr lang="en-US" sz="850" dirty="0"/>
          </a:p>
        </p:txBody>
      </p:sp>
      <p:sp>
        <p:nvSpPr>
          <p:cNvPr id="45" name="Text 38"/>
          <p:cNvSpPr/>
          <p:nvPr/>
        </p:nvSpPr>
        <p:spPr>
          <a:xfrm>
            <a:off x="7500342" y="5721191"/>
            <a:ext cx="6604516" cy="181451"/>
          </a:xfrm>
          <a:prstGeom prst="rect">
            <a:avLst/>
          </a:prstGeom>
          <a:noFill/>
          <a:ln/>
        </p:spPr>
        <p:txBody>
          <a:bodyPr wrap="non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Why Partnership:</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Azure's enterprise integration capabilities align with large enterprise customer base</a:t>
            </a:r>
            <a:endParaRPr lang="en-US" sz="850" dirty="0"/>
          </a:p>
        </p:txBody>
      </p:sp>
      <p:sp>
        <p:nvSpPr>
          <p:cNvPr id="46" name="Text 39"/>
          <p:cNvSpPr/>
          <p:nvPr/>
        </p:nvSpPr>
        <p:spPr>
          <a:xfrm>
            <a:off x="396835" y="6382702"/>
            <a:ext cx="4090273"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Strategic ISV/Consulting Partnerships</a:t>
            </a:r>
            <a:endParaRPr lang="en-US" sz="1300" dirty="0"/>
          </a:p>
        </p:txBody>
      </p:sp>
      <p:sp>
        <p:nvSpPr>
          <p:cNvPr id="47" name="Text 40"/>
          <p:cNvSpPr/>
          <p:nvPr/>
        </p:nvSpPr>
        <p:spPr>
          <a:xfrm>
            <a:off x="396835" y="676536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In April 2025, Tredence </a:t>
            </a:r>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acquired Further Advisory</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 banking and financial services consulting specialist, expanding consulting depth in BFSI with 150+ professionals focused on strategy, technology transformation, and go-to-market expertise.</a:t>
            </a:r>
            <a:endParaRPr lang="en-US" sz="850" dirty="0"/>
          </a:p>
        </p:txBody>
      </p:sp>
      <p:sp>
        <p:nvSpPr>
          <p:cNvPr id="48" name="Text 41"/>
          <p:cNvSpPr/>
          <p:nvPr/>
        </p:nvSpPr>
        <p:spPr>
          <a:xfrm>
            <a:off x="396835" y="7074337"/>
            <a:ext cx="13836729"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Scope of Relationships:</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All partnerships operate on a </a:t>
            </a:r>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co-innovation model</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where Tredence develops industry-specific accelerators, joint customer programs, and reference architectures that leverage partner platforms to reduce implementation time and risk for enterprise clients.</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046720" y="0"/>
            <a:ext cx="6583680" cy="10291882"/>
          </a:xfrm>
          <a:prstGeom prst="rect">
            <a:avLst/>
          </a:prstGeom>
        </p:spPr>
      </p:pic>
      <p:sp>
        <p:nvSpPr>
          <p:cNvPr id="3" name="Text 0"/>
          <p:cNvSpPr/>
          <p:nvPr/>
        </p:nvSpPr>
        <p:spPr>
          <a:xfrm>
            <a:off x="396835" y="311825"/>
            <a:ext cx="1753791" cy="177165"/>
          </a:xfrm>
          <a:prstGeom prst="rect">
            <a:avLst/>
          </a:prstGeom>
          <a:noFill/>
          <a:ln/>
        </p:spPr>
        <p:txBody>
          <a:bodyPr wrap="none" lIns="0" tIns="0" rIns="0" bIns="0" rtlCol="0" anchor="t"/>
          <a:lstStyle/>
          <a:p>
            <a:pPr algn="l" indent="0" marL="0">
              <a:lnSpc>
                <a:spcPts val="1350"/>
              </a:lnSpc>
              <a:buNone/>
            </a:pPr>
            <a:r>
              <a:rPr lang="en-US" sz="1100" b="1" dirty="0">
                <a:solidFill>
                  <a:srgbClr val="26A688"/>
                </a:solidFill>
                <a:latin typeface="Unbounded Bold" pitchFamily="34" charset="0"/>
                <a:ea typeface="Unbounded Bold" pitchFamily="34" charset="-122"/>
                <a:cs typeface="Unbounded Bold" pitchFamily="34" charset="-120"/>
              </a:rPr>
              <a:t>Solutions Deep Dive</a:t>
            </a:r>
            <a:endParaRPr lang="en-US" sz="1100" dirty="0"/>
          </a:p>
        </p:txBody>
      </p:sp>
      <p:sp>
        <p:nvSpPr>
          <p:cNvPr id="4" name="Text 1"/>
          <p:cNvSpPr/>
          <p:nvPr/>
        </p:nvSpPr>
        <p:spPr>
          <a:xfrm>
            <a:off x="396835" y="534352"/>
            <a:ext cx="7253049"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Tredence Solutions Architecture and Frameworks</a:t>
            </a:r>
            <a:endParaRPr lang="en-US" sz="2200" dirty="0"/>
          </a:p>
        </p:txBody>
      </p:sp>
      <p:sp>
        <p:nvSpPr>
          <p:cNvPr id="5" name="Text 2"/>
          <p:cNvSpPr/>
          <p:nvPr/>
        </p:nvSpPr>
        <p:spPr>
          <a:xfrm>
            <a:off x="396835" y="1288375"/>
            <a:ext cx="2664619"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Customer Cosmos</a:t>
            </a:r>
            <a:endParaRPr lang="en-US" sz="1750" dirty="0"/>
          </a:p>
        </p:txBody>
      </p:sp>
      <p:sp>
        <p:nvSpPr>
          <p:cNvPr id="6" name="Text 3"/>
          <p:cNvSpPr/>
          <p:nvPr/>
        </p:nvSpPr>
        <p:spPr>
          <a:xfrm>
            <a:off x="396835" y="1617226"/>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What It Is</a:t>
            </a:r>
            <a:endParaRPr lang="en-US" sz="1300" dirty="0"/>
          </a:p>
        </p:txBody>
      </p:sp>
      <p:sp>
        <p:nvSpPr>
          <p:cNvPr id="7" name="Text 4"/>
          <p:cNvSpPr/>
          <p:nvPr/>
        </p:nvSpPr>
        <p:spPr>
          <a:xfrm>
            <a:off x="396835" y="1999893"/>
            <a:ext cx="7253049" cy="362903"/>
          </a:xfrm>
          <a:prstGeom prst="rect">
            <a:avLst/>
          </a:prstGeom>
          <a:noFill/>
          <a:ln/>
        </p:spPr>
        <p:txBody>
          <a:bodyPr wrap="squar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Customer Cosmos is Tredence's flagship customer intelligence platform designed as an end-to-end CDP (Customer Data Platform) that consolidates omnichannel customer data into a unified, AI-ready foundation for personalization and marketing optimization.</a:t>
            </a:r>
            <a:endParaRPr lang="en-US" sz="850" dirty="0"/>
          </a:p>
        </p:txBody>
      </p:sp>
      <p:sp>
        <p:nvSpPr>
          <p:cNvPr id="8" name="Text 5"/>
          <p:cNvSpPr/>
          <p:nvPr/>
        </p:nvSpPr>
        <p:spPr>
          <a:xfrm>
            <a:off x="396835" y="2532817"/>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Architecture</a:t>
            </a:r>
            <a:endParaRPr lang="en-US" sz="1300" dirty="0"/>
          </a:p>
        </p:txBody>
      </p:sp>
      <p:pic>
        <p:nvPicPr>
          <p:cNvPr id="9" name="Image 1" descr="preencoded.png">    </p:cNvPr>
          <p:cNvPicPr>
            <a:picLocks noChangeAspect="1"/>
          </p:cNvPicPr>
          <p:nvPr/>
        </p:nvPicPr>
        <p:blipFill>
          <a:blip r:embed="rId2"/>
          <a:stretch>
            <a:fillRect/>
          </a:stretch>
        </p:blipFill>
        <p:spPr>
          <a:xfrm>
            <a:off x="396835" y="2915483"/>
            <a:ext cx="566976" cy="680442"/>
          </a:xfrm>
          <a:prstGeom prst="rect">
            <a:avLst/>
          </a:prstGeom>
        </p:spPr>
      </p:pic>
      <p:sp>
        <p:nvSpPr>
          <p:cNvPr id="10" name="Text 6"/>
          <p:cNvSpPr/>
          <p:nvPr/>
        </p:nvSpPr>
        <p:spPr>
          <a:xfrm>
            <a:off x="1077158" y="3028831"/>
            <a:ext cx="2057876"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Data Foundation Layer</a:t>
            </a:r>
            <a:endParaRPr lang="en-US" sz="1100" dirty="0"/>
          </a:p>
        </p:txBody>
      </p:sp>
      <p:sp>
        <p:nvSpPr>
          <p:cNvPr id="11" name="Text 7"/>
          <p:cNvSpPr/>
          <p:nvPr/>
        </p:nvSpPr>
        <p:spPr>
          <a:xfrm>
            <a:off x="1077158" y="3273981"/>
            <a:ext cx="6572726"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Aggregates first-party transactional, clickstream, loyalty, and app data from multiple sources</a:t>
            </a:r>
            <a:endParaRPr lang="en-US" sz="850" dirty="0"/>
          </a:p>
        </p:txBody>
      </p:sp>
      <p:pic>
        <p:nvPicPr>
          <p:cNvPr id="12" name="Image 2" descr="preencoded.png">    </p:cNvPr>
          <p:cNvPicPr>
            <a:picLocks noChangeAspect="1"/>
          </p:cNvPicPr>
          <p:nvPr/>
        </p:nvPicPr>
        <p:blipFill>
          <a:blip r:embed="rId3"/>
          <a:stretch>
            <a:fillRect/>
          </a:stretch>
        </p:blipFill>
        <p:spPr>
          <a:xfrm>
            <a:off x="396835" y="3595926"/>
            <a:ext cx="566976" cy="680442"/>
          </a:xfrm>
          <a:prstGeom prst="rect">
            <a:avLst/>
          </a:prstGeom>
        </p:spPr>
      </p:pic>
      <p:sp>
        <p:nvSpPr>
          <p:cNvPr id="13" name="Text 8"/>
          <p:cNvSpPr/>
          <p:nvPr/>
        </p:nvSpPr>
        <p:spPr>
          <a:xfrm>
            <a:off x="1077158" y="3709273"/>
            <a:ext cx="1580674"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Enrichment Layer</a:t>
            </a:r>
            <a:endParaRPr lang="en-US" sz="1100" dirty="0"/>
          </a:p>
        </p:txBody>
      </p:sp>
      <p:sp>
        <p:nvSpPr>
          <p:cNvPr id="14" name="Text 9"/>
          <p:cNvSpPr/>
          <p:nvPr/>
        </p:nvSpPr>
        <p:spPr>
          <a:xfrm>
            <a:off x="1077158" y="3954423"/>
            <a:ext cx="6572726"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Integrates third-party data partnerships (demographics, behavioral, purchase intent)</a:t>
            </a:r>
            <a:endParaRPr lang="en-US" sz="850" dirty="0"/>
          </a:p>
        </p:txBody>
      </p:sp>
      <p:pic>
        <p:nvPicPr>
          <p:cNvPr id="15" name="Image 3" descr="preencoded.png">    </p:cNvPr>
          <p:cNvPicPr>
            <a:picLocks noChangeAspect="1"/>
          </p:cNvPicPr>
          <p:nvPr/>
        </p:nvPicPr>
        <p:blipFill>
          <a:blip r:embed="rId4"/>
          <a:stretch>
            <a:fillRect/>
          </a:stretch>
        </p:blipFill>
        <p:spPr>
          <a:xfrm>
            <a:off x="396835" y="4276368"/>
            <a:ext cx="566976" cy="680442"/>
          </a:xfrm>
          <a:prstGeom prst="rect">
            <a:avLst/>
          </a:prstGeom>
        </p:spPr>
      </p:pic>
      <p:sp>
        <p:nvSpPr>
          <p:cNvPr id="16" name="Text 10"/>
          <p:cNvSpPr/>
          <p:nvPr/>
        </p:nvSpPr>
        <p:spPr>
          <a:xfrm>
            <a:off x="1077158" y="4389715"/>
            <a:ext cx="2337911"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Feature Engineering Layer</a:t>
            </a:r>
            <a:endParaRPr lang="en-US" sz="1100" dirty="0"/>
          </a:p>
        </p:txBody>
      </p:sp>
      <p:sp>
        <p:nvSpPr>
          <p:cNvPr id="17" name="Text 11"/>
          <p:cNvSpPr/>
          <p:nvPr/>
        </p:nvSpPr>
        <p:spPr>
          <a:xfrm>
            <a:off x="1077158" y="4634865"/>
            <a:ext cx="6572726"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Generates 200+ customer attributes including recency, app downloads, subscription tenure, clickstream behaviors</a:t>
            </a:r>
            <a:endParaRPr lang="en-US" sz="850" dirty="0"/>
          </a:p>
        </p:txBody>
      </p:sp>
      <p:pic>
        <p:nvPicPr>
          <p:cNvPr id="18" name="Image 4" descr="preencoded.png">    </p:cNvPr>
          <p:cNvPicPr>
            <a:picLocks noChangeAspect="1"/>
          </p:cNvPicPr>
          <p:nvPr/>
        </p:nvPicPr>
        <p:blipFill>
          <a:blip r:embed="rId5"/>
          <a:stretch>
            <a:fillRect/>
          </a:stretch>
        </p:blipFill>
        <p:spPr>
          <a:xfrm>
            <a:off x="396835" y="4956810"/>
            <a:ext cx="566976" cy="680442"/>
          </a:xfrm>
          <a:prstGeom prst="rect">
            <a:avLst/>
          </a:prstGeom>
        </p:spPr>
      </p:pic>
      <p:sp>
        <p:nvSpPr>
          <p:cNvPr id="19" name="Text 12"/>
          <p:cNvSpPr/>
          <p:nvPr/>
        </p:nvSpPr>
        <p:spPr>
          <a:xfrm>
            <a:off x="1077158" y="507015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Analytics Layer</a:t>
            </a:r>
            <a:endParaRPr lang="en-US" sz="1100" dirty="0"/>
          </a:p>
        </p:txBody>
      </p:sp>
      <p:sp>
        <p:nvSpPr>
          <p:cNvPr id="20" name="Text 13"/>
          <p:cNvSpPr/>
          <p:nvPr/>
        </p:nvSpPr>
        <p:spPr>
          <a:xfrm>
            <a:off x="1077158" y="5315307"/>
            <a:ext cx="6572726"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Applies 80+ pre-built ML models (CLTV, propensity, churn, price sensitivity, headroom analysis)</a:t>
            </a:r>
            <a:endParaRPr lang="en-US" sz="850" dirty="0"/>
          </a:p>
        </p:txBody>
      </p:sp>
      <p:pic>
        <p:nvPicPr>
          <p:cNvPr id="21" name="Image 5" descr="preencoded.png">    </p:cNvPr>
          <p:cNvPicPr>
            <a:picLocks noChangeAspect="1"/>
          </p:cNvPicPr>
          <p:nvPr/>
        </p:nvPicPr>
        <p:blipFill>
          <a:blip r:embed="rId6"/>
          <a:stretch>
            <a:fillRect/>
          </a:stretch>
        </p:blipFill>
        <p:spPr>
          <a:xfrm>
            <a:off x="396835" y="5637252"/>
            <a:ext cx="566976" cy="680442"/>
          </a:xfrm>
          <a:prstGeom prst="rect">
            <a:avLst/>
          </a:prstGeom>
        </p:spPr>
      </p:pic>
      <p:sp>
        <p:nvSpPr>
          <p:cNvPr id="22" name="Text 14"/>
          <p:cNvSpPr/>
          <p:nvPr/>
        </p:nvSpPr>
        <p:spPr>
          <a:xfrm>
            <a:off x="1077158" y="5750600"/>
            <a:ext cx="1488281"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Activation Layer</a:t>
            </a:r>
            <a:endParaRPr lang="en-US" sz="1100" dirty="0"/>
          </a:p>
        </p:txBody>
      </p:sp>
      <p:sp>
        <p:nvSpPr>
          <p:cNvPr id="23" name="Text 15"/>
          <p:cNvSpPr/>
          <p:nvPr/>
        </p:nvSpPr>
        <p:spPr>
          <a:xfrm>
            <a:off x="1077158" y="5995749"/>
            <a:ext cx="6572726"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Enables real-time personalization and orchestrated customer experiences across touchpoints</a:t>
            </a:r>
            <a:endParaRPr lang="en-US" sz="850" dirty="0"/>
          </a:p>
        </p:txBody>
      </p:sp>
      <p:sp>
        <p:nvSpPr>
          <p:cNvPr id="24" name="Text 16"/>
          <p:cNvSpPr/>
          <p:nvPr/>
        </p:nvSpPr>
        <p:spPr>
          <a:xfrm>
            <a:off x="396835" y="6487716"/>
            <a:ext cx="1903928"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Technology Stack</a:t>
            </a:r>
            <a:endParaRPr lang="en-US" sz="1300" dirty="0"/>
          </a:p>
        </p:txBody>
      </p:sp>
      <p:sp>
        <p:nvSpPr>
          <p:cNvPr id="25" name="Text 17"/>
          <p:cNvSpPr/>
          <p:nvPr/>
        </p:nvSpPr>
        <p:spPr>
          <a:xfrm>
            <a:off x="396835" y="6870382"/>
            <a:ext cx="7253049" cy="362903"/>
          </a:xfrm>
          <a:prstGeom prst="rect">
            <a:avLst/>
          </a:prstGeom>
          <a:noFill/>
          <a:ln/>
        </p:spPr>
        <p:txBody>
          <a:bodyPr wrap="squar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Built on Google Cloud Platform (BigQuery, Vertex AI, Cloud Composer) with semantic data layer and pre-defined metrics reducing cloud costs through centralized feature stores</a:t>
            </a:r>
            <a:endParaRPr lang="en-US" sz="850" dirty="0"/>
          </a:p>
        </p:txBody>
      </p:sp>
      <p:sp>
        <p:nvSpPr>
          <p:cNvPr id="26" name="Text 18"/>
          <p:cNvSpPr/>
          <p:nvPr/>
        </p:nvSpPr>
        <p:spPr>
          <a:xfrm>
            <a:off x="396835" y="7403306"/>
            <a:ext cx="3706654"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Project Duration &amp; Implementation</a:t>
            </a:r>
            <a:endParaRPr lang="en-US" sz="1300" dirty="0"/>
          </a:p>
        </p:txBody>
      </p:sp>
      <p:sp>
        <p:nvSpPr>
          <p:cNvPr id="27" name="Text 19"/>
          <p:cNvSpPr/>
          <p:nvPr/>
        </p:nvSpPr>
        <p:spPr>
          <a:xfrm>
            <a:off x="396835" y="7785973"/>
            <a:ext cx="7253049" cy="362903"/>
          </a:xfrm>
          <a:prstGeom prst="rect">
            <a:avLst/>
          </a:prstGeom>
          <a:noFill/>
          <a:ln/>
        </p:spPr>
        <p:txBody>
          <a:bodyPr wrap="squar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Enables 360-degree customer view deployment within </a:t>
            </a:r>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weeks</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rather than traditional years; one case study showed a large apparel retailer completed implementation over the course of a year for foundational work, then core Cosmos deployment in months</a:t>
            </a:r>
            <a:endParaRPr lang="en-US" sz="850" dirty="0"/>
          </a:p>
        </p:txBody>
      </p:sp>
      <p:sp>
        <p:nvSpPr>
          <p:cNvPr id="28" name="Text 20"/>
          <p:cNvSpPr/>
          <p:nvPr/>
        </p:nvSpPr>
        <p:spPr>
          <a:xfrm>
            <a:off x="396835" y="8318897"/>
            <a:ext cx="2306717"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Pricing/Project Scope</a:t>
            </a:r>
            <a:endParaRPr lang="en-US" sz="1300" dirty="0"/>
          </a:p>
        </p:txBody>
      </p:sp>
      <p:sp>
        <p:nvSpPr>
          <p:cNvPr id="29" name="Text 21"/>
          <p:cNvSpPr/>
          <p:nvPr/>
        </p:nvSpPr>
        <p:spPr>
          <a:xfrm>
            <a:off x="396835" y="8701564"/>
            <a:ext cx="7253049" cy="362903"/>
          </a:xfrm>
          <a:prstGeom prst="rect">
            <a:avLst/>
          </a:prstGeom>
          <a:noFill/>
          <a:ln/>
        </p:spPr>
        <p:txBody>
          <a:bodyPr wrap="squar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Enterprise licensing model; typical engagements range from $500K-$2M+ depending on data complexity, customer base size, and activation scope; outcomes-based options available</a:t>
            </a:r>
            <a:endParaRPr lang="en-US" sz="850" dirty="0"/>
          </a:p>
        </p:txBody>
      </p:sp>
      <p:sp>
        <p:nvSpPr>
          <p:cNvPr id="30" name="Text 22"/>
          <p:cNvSpPr/>
          <p:nvPr/>
        </p:nvSpPr>
        <p:spPr>
          <a:xfrm>
            <a:off x="396835" y="9234488"/>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Key Outcomes</a:t>
            </a:r>
            <a:endParaRPr lang="en-US" sz="1300" dirty="0"/>
          </a:p>
        </p:txBody>
      </p:sp>
      <p:sp>
        <p:nvSpPr>
          <p:cNvPr id="31" name="Text 23"/>
          <p:cNvSpPr/>
          <p:nvPr/>
        </p:nvSpPr>
        <p:spPr>
          <a:xfrm>
            <a:off x="396835" y="9617154"/>
            <a:ext cx="7253049" cy="362903"/>
          </a:xfrm>
          <a:prstGeom prst="rect">
            <a:avLst/>
          </a:prstGeom>
          <a:noFill/>
          <a:ln/>
        </p:spPr>
        <p:txBody>
          <a:bodyPr wrap="squar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Enables personalized campaigns, customer journey optimization, omnichannel experience delivery, and increased customer lifetime value through targeted interventions</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534102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Additional Tredence Solutions</a:t>
            </a:r>
            <a:endParaRPr lang="en-US" sz="2200" dirty="0"/>
          </a:p>
        </p:txBody>
      </p:sp>
      <p:sp>
        <p:nvSpPr>
          <p:cNvPr id="3" name="Shape 1"/>
          <p:cNvSpPr/>
          <p:nvPr/>
        </p:nvSpPr>
        <p:spPr>
          <a:xfrm>
            <a:off x="396835" y="892969"/>
            <a:ext cx="4536638" cy="4247555"/>
          </a:xfrm>
          <a:prstGeom prst="roundRect">
            <a:avLst>
              <a:gd name="adj" fmla="val 1121"/>
            </a:avLst>
          </a:prstGeom>
          <a:solidFill>
            <a:srgbClr val="D6F5EE"/>
          </a:solidFill>
          <a:ln w="7620">
            <a:solidFill>
              <a:srgbClr val="BCDBD4"/>
            </a:solidFill>
            <a:prstDash val="solid"/>
          </a:ln>
        </p:spPr>
      </p:sp>
      <p:sp>
        <p:nvSpPr>
          <p:cNvPr id="4" name="Text 2"/>
          <p:cNvSpPr/>
          <p:nvPr/>
        </p:nvSpPr>
        <p:spPr>
          <a:xfrm>
            <a:off x="517803" y="1013936"/>
            <a:ext cx="4294703" cy="425291"/>
          </a:xfrm>
          <a:prstGeom prst="rect">
            <a:avLst/>
          </a:prstGeom>
          <a:noFill/>
          <a:ln/>
        </p:spPr>
        <p:txBody>
          <a:bodyPr wrap="squar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Marketing Data Model &amp; Unified Marketing Platform (UMP)</a:t>
            </a:r>
            <a:endParaRPr lang="en-US" sz="1300" dirty="0"/>
          </a:p>
        </p:txBody>
      </p:sp>
      <p:sp>
        <p:nvSpPr>
          <p:cNvPr id="5" name="Text 3"/>
          <p:cNvSpPr/>
          <p:nvPr/>
        </p:nvSpPr>
        <p:spPr>
          <a:xfrm>
            <a:off x="517803" y="1484590"/>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What It Is</a:t>
            </a:r>
            <a:endParaRPr lang="en-US" sz="1100" dirty="0"/>
          </a:p>
        </p:txBody>
      </p:sp>
      <p:sp>
        <p:nvSpPr>
          <p:cNvPr id="6" name="Text 4"/>
          <p:cNvSpPr/>
          <p:nvPr/>
        </p:nvSpPr>
        <p:spPr>
          <a:xfrm>
            <a:off x="517803" y="1729740"/>
            <a:ext cx="4294703" cy="544354"/>
          </a:xfrm>
          <a:prstGeom prst="rect">
            <a:avLst/>
          </a:prstGeom>
          <a:noFill/>
          <a:ln/>
        </p:spPr>
        <p:txBody>
          <a:bodyPr wrap="squar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The Unified Marketing Platform powered by Market Mix Modeling (MMM) optimizes marketing decision-making through AI/ML-enabled budget allocation and campaign effectiveness measurement.</a:t>
            </a:r>
            <a:endParaRPr lang="en-US" sz="850" dirty="0"/>
          </a:p>
        </p:txBody>
      </p:sp>
      <p:sp>
        <p:nvSpPr>
          <p:cNvPr id="7" name="Text 5"/>
          <p:cNvSpPr/>
          <p:nvPr/>
        </p:nvSpPr>
        <p:spPr>
          <a:xfrm>
            <a:off x="517803" y="234207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Architecture</a:t>
            </a:r>
            <a:endParaRPr lang="en-US" sz="1100" dirty="0"/>
          </a:p>
        </p:txBody>
      </p:sp>
      <p:sp>
        <p:nvSpPr>
          <p:cNvPr id="8" name="Text 6"/>
          <p:cNvSpPr/>
          <p:nvPr/>
        </p:nvSpPr>
        <p:spPr>
          <a:xfrm>
            <a:off x="517803" y="2587228"/>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Data Lake Layer:</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Consolidates marketing spend, channel performance, customer response, and external variables</a:t>
            </a:r>
            <a:endParaRPr lang="en-US" sz="850" dirty="0"/>
          </a:p>
        </p:txBody>
      </p:sp>
      <p:sp>
        <p:nvSpPr>
          <p:cNvPr id="9" name="Text 7"/>
          <p:cNvSpPr/>
          <p:nvPr/>
        </p:nvSpPr>
        <p:spPr>
          <a:xfrm>
            <a:off x="517803" y="2989778"/>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ML Analytics Layer:</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15+ accelerators for customer science, journey analytics, and measurement</a:t>
            </a:r>
            <a:endParaRPr lang="en-US" sz="850" dirty="0"/>
          </a:p>
        </p:txBody>
      </p:sp>
      <p:sp>
        <p:nvSpPr>
          <p:cNvPr id="10" name="Text 8"/>
          <p:cNvSpPr/>
          <p:nvPr/>
        </p:nvSpPr>
        <p:spPr>
          <a:xfrm>
            <a:off x="517803" y="3392329"/>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Decision Layer:</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MMM models, budget optimization engine, scenario planning capabilities</a:t>
            </a:r>
            <a:endParaRPr lang="en-US" sz="850" dirty="0"/>
          </a:p>
        </p:txBody>
      </p:sp>
      <p:sp>
        <p:nvSpPr>
          <p:cNvPr id="11" name="Text 9"/>
          <p:cNvSpPr/>
          <p:nvPr/>
        </p:nvSpPr>
        <p:spPr>
          <a:xfrm>
            <a:off x="517803" y="3794879"/>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Multi-persona Consumption:</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Built-in dashboards, ad-hoc query simulators, marketing-friendly interfaces</a:t>
            </a:r>
            <a:endParaRPr lang="en-US" sz="850" dirty="0"/>
          </a:p>
        </p:txBody>
      </p:sp>
      <p:sp>
        <p:nvSpPr>
          <p:cNvPr id="12" name="Text 10"/>
          <p:cNvSpPr/>
          <p:nvPr/>
        </p:nvSpPr>
        <p:spPr>
          <a:xfrm>
            <a:off x="517803" y="4225766"/>
            <a:ext cx="429470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Project Duration:</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Typically 6-12 months for full MMM deployment depending on data maturity and channel complexity</a:t>
            </a:r>
            <a:endParaRPr lang="en-US" sz="850" dirty="0"/>
          </a:p>
        </p:txBody>
      </p:sp>
      <p:sp>
        <p:nvSpPr>
          <p:cNvPr id="13" name="Text 11"/>
          <p:cNvSpPr/>
          <p:nvPr/>
        </p:nvSpPr>
        <p:spPr>
          <a:xfrm>
            <a:off x="517803" y="4656653"/>
            <a:ext cx="429470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Pricing:</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Enterprise SaaS model with variable component based on marketing budget size and ROI achieved</a:t>
            </a:r>
            <a:endParaRPr lang="en-US" sz="850" dirty="0"/>
          </a:p>
        </p:txBody>
      </p:sp>
      <p:sp>
        <p:nvSpPr>
          <p:cNvPr id="14" name="Shape 12"/>
          <p:cNvSpPr/>
          <p:nvPr/>
        </p:nvSpPr>
        <p:spPr>
          <a:xfrm>
            <a:off x="5046821" y="892969"/>
            <a:ext cx="4536638" cy="4247555"/>
          </a:xfrm>
          <a:prstGeom prst="roundRect">
            <a:avLst>
              <a:gd name="adj" fmla="val 1121"/>
            </a:avLst>
          </a:prstGeom>
          <a:solidFill>
            <a:srgbClr val="D6F5EE"/>
          </a:solidFill>
          <a:ln w="7620">
            <a:solidFill>
              <a:srgbClr val="BCDBD4"/>
            </a:solidFill>
            <a:prstDash val="solid"/>
          </a:ln>
        </p:spPr>
      </p:sp>
      <p:sp>
        <p:nvSpPr>
          <p:cNvPr id="15" name="Text 13"/>
          <p:cNvSpPr/>
          <p:nvPr/>
        </p:nvSpPr>
        <p:spPr>
          <a:xfrm>
            <a:off x="5167789" y="1013936"/>
            <a:ext cx="3056453"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Test &amp; Learn Platform (TALP)</a:t>
            </a:r>
            <a:endParaRPr lang="en-US" sz="1300" dirty="0"/>
          </a:p>
        </p:txBody>
      </p:sp>
      <p:sp>
        <p:nvSpPr>
          <p:cNvPr id="16" name="Text 14"/>
          <p:cNvSpPr/>
          <p:nvPr/>
        </p:nvSpPr>
        <p:spPr>
          <a:xfrm>
            <a:off x="5167789" y="1271945"/>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What It Is</a:t>
            </a:r>
            <a:endParaRPr lang="en-US" sz="1100" dirty="0"/>
          </a:p>
        </p:txBody>
      </p:sp>
      <p:sp>
        <p:nvSpPr>
          <p:cNvPr id="17" name="Text 15"/>
          <p:cNvSpPr/>
          <p:nvPr/>
        </p:nvSpPr>
        <p:spPr>
          <a:xfrm>
            <a:off x="5167789" y="1517094"/>
            <a:ext cx="4294703" cy="544354"/>
          </a:xfrm>
          <a:prstGeom prst="rect">
            <a:avLst/>
          </a:prstGeom>
          <a:noFill/>
          <a:ln/>
        </p:spPr>
        <p:txBody>
          <a:bodyPr wrap="squar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An AI-powered experimentation platform designed for marketing, digital, and retail environments enabling systematic test design, measurement, and learning to drive continuous optimization.</a:t>
            </a:r>
            <a:endParaRPr lang="en-US" sz="850" dirty="0"/>
          </a:p>
        </p:txBody>
      </p:sp>
      <p:sp>
        <p:nvSpPr>
          <p:cNvPr id="18" name="Text 16"/>
          <p:cNvSpPr/>
          <p:nvPr/>
        </p:nvSpPr>
        <p:spPr>
          <a:xfrm>
            <a:off x="5167789" y="2129433"/>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Architecture</a:t>
            </a:r>
            <a:endParaRPr lang="en-US" sz="1100" dirty="0"/>
          </a:p>
        </p:txBody>
      </p:sp>
      <p:sp>
        <p:nvSpPr>
          <p:cNvPr id="19" name="Text 17"/>
          <p:cNvSpPr/>
          <p:nvPr/>
        </p:nvSpPr>
        <p:spPr>
          <a:xfrm>
            <a:off x="5167789" y="2374583"/>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Experiment Design Module:</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Proactive system recommendations and ML techniques for optimal experiment design with proper control matching</a:t>
            </a:r>
            <a:endParaRPr lang="en-US" sz="850" dirty="0"/>
          </a:p>
        </p:txBody>
      </p:sp>
      <p:sp>
        <p:nvSpPr>
          <p:cNvPr id="20" name="Text 18"/>
          <p:cNvSpPr/>
          <p:nvPr/>
        </p:nvSpPr>
        <p:spPr>
          <a:xfrm>
            <a:off x="5167789" y="2777133"/>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Measurement Engine:</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360-degree real-time performance visibility across sales, profit, traffic, and shopper response metrics</a:t>
            </a:r>
            <a:endParaRPr lang="en-US" sz="850" dirty="0"/>
          </a:p>
        </p:txBody>
      </p:sp>
      <p:sp>
        <p:nvSpPr>
          <p:cNvPr id="21" name="Text 19"/>
          <p:cNvSpPr/>
          <p:nvPr/>
        </p:nvSpPr>
        <p:spPr>
          <a:xfrm>
            <a:off x="5167789" y="3179683"/>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Adjacent Learning Module:</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Cross-experiment insights to drive enterprise-wide adoption and virtuous improvement cycles</a:t>
            </a:r>
            <a:endParaRPr lang="en-US" sz="850" dirty="0"/>
          </a:p>
        </p:txBody>
      </p:sp>
      <p:sp>
        <p:nvSpPr>
          <p:cNvPr id="22" name="Text 20"/>
          <p:cNvSpPr/>
          <p:nvPr/>
        </p:nvSpPr>
        <p:spPr>
          <a:xfrm>
            <a:off x="5167789" y="3582233"/>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Implementation:</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Native Azure components (Data Factory, Data Lake, SQL DB, Analysis Services)</a:t>
            </a:r>
            <a:endParaRPr lang="en-US" sz="850" dirty="0"/>
          </a:p>
        </p:txBody>
      </p:sp>
      <p:sp>
        <p:nvSpPr>
          <p:cNvPr id="23" name="Text 21"/>
          <p:cNvSpPr/>
          <p:nvPr/>
        </p:nvSpPr>
        <p:spPr>
          <a:xfrm>
            <a:off x="5167789" y="4013121"/>
            <a:ext cx="429470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Project Duration:</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Typically 3-6 months for platform setup and initial test suite deployment; ongoing usage scales indefinitely</a:t>
            </a:r>
            <a:endParaRPr lang="en-US" sz="850" dirty="0"/>
          </a:p>
        </p:txBody>
      </p:sp>
      <p:sp>
        <p:nvSpPr>
          <p:cNvPr id="24" name="Text 22"/>
          <p:cNvSpPr/>
          <p:nvPr/>
        </p:nvSpPr>
        <p:spPr>
          <a:xfrm>
            <a:off x="5167789" y="4444008"/>
            <a:ext cx="429470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Pricing:</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Platform licensing with usage-based components; typical engagements $200K-$500K annually</a:t>
            </a:r>
            <a:endParaRPr lang="en-US" sz="850" dirty="0"/>
          </a:p>
        </p:txBody>
      </p:sp>
      <p:sp>
        <p:nvSpPr>
          <p:cNvPr id="25" name="Shape 23"/>
          <p:cNvSpPr/>
          <p:nvPr/>
        </p:nvSpPr>
        <p:spPr>
          <a:xfrm>
            <a:off x="9696807" y="892969"/>
            <a:ext cx="4536638" cy="4247555"/>
          </a:xfrm>
          <a:prstGeom prst="roundRect">
            <a:avLst>
              <a:gd name="adj" fmla="val 1121"/>
            </a:avLst>
          </a:prstGeom>
          <a:solidFill>
            <a:srgbClr val="D6F5EE"/>
          </a:solidFill>
          <a:ln w="7620">
            <a:solidFill>
              <a:srgbClr val="BCDBD4"/>
            </a:solidFill>
            <a:prstDash val="solid"/>
          </a:ln>
        </p:spPr>
      </p:sp>
      <p:sp>
        <p:nvSpPr>
          <p:cNvPr id="26" name="Text 24"/>
          <p:cNvSpPr/>
          <p:nvPr/>
        </p:nvSpPr>
        <p:spPr>
          <a:xfrm>
            <a:off x="9817775" y="1013936"/>
            <a:ext cx="2918936"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Customer Journey Explorer</a:t>
            </a:r>
            <a:endParaRPr lang="en-US" sz="1300" dirty="0"/>
          </a:p>
        </p:txBody>
      </p:sp>
      <p:sp>
        <p:nvSpPr>
          <p:cNvPr id="27" name="Text 25"/>
          <p:cNvSpPr/>
          <p:nvPr/>
        </p:nvSpPr>
        <p:spPr>
          <a:xfrm>
            <a:off x="9817775" y="1271945"/>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What It Is</a:t>
            </a:r>
            <a:endParaRPr lang="en-US" sz="1100" dirty="0"/>
          </a:p>
        </p:txBody>
      </p:sp>
      <p:sp>
        <p:nvSpPr>
          <p:cNvPr id="28" name="Text 26"/>
          <p:cNvSpPr/>
          <p:nvPr/>
        </p:nvSpPr>
        <p:spPr>
          <a:xfrm>
            <a:off x="9817775" y="1517094"/>
            <a:ext cx="4294703" cy="544354"/>
          </a:xfrm>
          <a:prstGeom prst="rect">
            <a:avLst/>
          </a:prstGeom>
          <a:noFill/>
          <a:ln/>
        </p:spPr>
        <p:txBody>
          <a:bodyPr wrap="squar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An AI-powered customer insights solution (also branded as Sage CX) that maps customer journeys and extracts actionable insights from customer feedback signals for experience optimization.</a:t>
            </a:r>
            <a:endParaRPr lang="en-US" sz="850" dirty="0"/>
          </a:p>
        </p:txBody>
      </p:sp>
      <p:sp>
        <p:nvSpPr>
          <p:cNvPr id="29" name="Text 27"/>
          <p:cNvSpPr/>
          <p:nvPr/>
        </p:nvSpPr>
        <p:spPr>
          <a:xfrm>
            <a:off x="9817775" y="2129433"/>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333F70"/>
                </a:solidFill>
                <a:latin typeface="Unbounded Bold" pitchFamily="34" charset="0"/>
                <a:ea typeface="Unbounded Bold" pitchFamily="34" charset="-122"/>
                <a:cs typeface="Unbounded Bold" pitchFamily="34" charset="-120"/>
              </a:rPr>
              <a:t>Architecture</a:t>
            </a:r>
            <a:endParaRPr lang="en-US" sz="1100" dirty="0"/>
          </a:p>
        </p:txBody>
      </p:sp>
      <p:sp>
        <p:nvSpPr>
          <p:cNvPr id="30" name="Text 28"/>
          <p:cNvSpPr/>
          <p:nvPr/>
        </p:nvSpPr>
        <p:spPr>
          <a:xfrm>
            <a:off x="9817775" y="2374583"/>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Journey Mapping Layer:</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Visualizes customer touchpoints across channels and identifies friction areas</a:t>
            </a:r>
            <a:endParaRPr lang="en-US" sz="850" dirty="0"/>
          </a:p>
        </p:txBody>
      </p:sp>
      <p:sp>
        <p:nvSpPr>
          <p:cNvPr id="31" name="Text 29"/>
          <p:cNvSpPr/>
          <p:nvPr/>
        </p:nvSpPr>
        <p:spPr>
          <a:xfrm>
            <a:off x="9817775" y="2777133"/>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NLP/ML Extraction:</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Analyzes customer feedback, survey data, and interaction transcripts to identify drivers and sentiment</a:t>
            </a:r>
            <a:endParaRPr lang="en-US" sz="850" dirty="0"/>
          </a:p>
        </p:txBody>
      </p:sp>
      <p:sp>
        <p:nvSpPr>
          <p:cNvPr id="32" name="Text 30"/>
          <p:cNvSpPr/>
          <p:nvPr/>
        </p:nvSpPr>
        <p:spPr>
          <a:xfrm>
            <a:off x="9817775" y="3179683"/>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Context Integration:</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Connects journey signals to customer segment data, lifecycle stage, and historical impact</a:t>
            </a:r>
            <a:endParaRPr lang="en-US" sz="850" dirty="0"/>
          </a:p>
        </p:txBody>
      </p:sp>
      <p:sp>
        <p:nvSpPr>
          <p:cNvPr id="33" name="Text 31"/>
          <p:cNvSpPr/>
          <p:nvPr/>
        </p:nvSpPr>
        <p:spPr>
          <a:xfrm>
            <a:off x="9817775" y="3582233"/>
            <a:ext cx="4294703" cy="362903"/>
          </a:xfrm>
          <a:prstGeom prst="rect">
            <a:avLst/>
          </a:prstGeom>
          <a:noFill/>
          <a:ln/>
        </p:spPr>
        <p:txBody>
          <a:bodyPr wrap="square" lIns="0" tIns="0" rIns="0" bIns="0" rtlCol="0" anchor="t"/>
          <a:lstStyle/>
          <a:p>
            <a:pPr algn="l" marL="342900" indent="-342900">
              <a:lnSpc>
                <a:spcPts val="1400"/>
              </a:lnSpc>
              <a:buSzPct val="100000"/>
              <a:buChar char="•"/>
            </a:pPr>
            <a:r>
              <a:rPr lang="en-US" sz="850" b="1" dirty="0">
                <a:solidFill>
                  <a:srgbClr val="333F70"/>
                </a:solidFill>
                <a:latin typeface="Open Sans" pitchFamily="34" charset="0"/>
                <a:ea typeface="Open Sans" pitchFamily="34" charset="-122"/>
                <a:cs typeface="Open Sans" pitchFamily="34" charset="-120"/>
              </a:rPr>
              <a:t>Activation Layer:</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Provides real-time alerts and recommendations for experience improvement</a:t>
            </a:r>
            <a:endParaRPr lang="en-US" sz="850" dirty="0"/>
          </a:p>
        </p:txBody>
      </p:sp>
      <p:sp>
        <p:nvSpPr>
          <p:cNvPr id="34" name="Text 32"/>
          <p:cNvSpPr/>
          <p:nvPr/>
        </p:nvSpPr>
        <p:spPr>
          <a:xfrm>
            <a:off x="9817775" y="4013121"/>
            <a:ext cx="429470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Project Duration:</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4-8 months for comprehensive journey mapping and insight extraction deployment</a:t>
            </a:r>
            <a:endParaRPr lang="en-US" sz="850" dirty="0"/>
          </a:p>
        </p:txBody>
      </p:sp>
      <p:sp>
        <p:nvSpPr>
          <p:cNvPr id="35" name="Text 33"/>
          <p:cNvSpPr/>
          <p:nvPr/>
        </p:nvSpPr>
        <p:spPr>
          <a:xfrm>
            <a:off x="9817775" y="4444008"/>
            <a:ext cx="4294703" cy="362903"/>
          </a:xfrm>
          <a:prstGeom prst="rect">
            <a:avLst/>
          </a:prstGeom>
          <a:noFill/>
          <a:ln/>
        </p:spPr>
        <p:txBody>
          <a:bodyPr wrap="squar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Pricing:</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Engagement-based with outcomes metrics; typical projects $300K-$800K depending on complexity</a:t>
            </a:r>
            <a:endParaRPr lang="en-US" sz="850" dirty="0"/>
          </a:p>
        </p:txBody>
      </p:sp>
      <p:sp>
        <p:nvSpPr>
          <p:cNvPr id="36" name="Text 34"/>
          <p:cNvSpPr/>
          <p:nvPr/>
        </p:nvSpPr>
        <p:spPr>
          <a:xfrm>
            <a:off x="396835" y="5310545"/>
            <a:ext cx="4233386" cy="283488"/>
          </a:xfrm>
          <a:prstGeom prst="rect">
            <a:avLst/>
          </a:prstGeom>
          <a:noFill/>
          <a:ln/>
        </p:spPr>
        <p:txBody>
          <a:bodyPr wrap="none" lIns="0" tIns="0" rIns="0" bIns="0" rtlCol="0" anchor="t"/>
          <a:lstStyle/>
          <a:p>
            <a:pPr algn="l" indent="0" marL="0">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Customer Engagement Driver</a:t>
            </a:r>
            <a:endParaRPr lang="en-US" sz="1750" dirty="0"/>
          </a:p>
        </p:txBody>
      </p:sp>
      <p:sp>
        <p:nvSpPr>
          <p:cNvPr id="37" name="Text 35"/>
          <p:cNvSpPr/>
          <p:nvPr/>
        </p:nvSpPr>
        <p:spPr>
          <a:xfrm>
            <a:off x="396835" y="5639395"/>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What It Is</a:t>
            </a:r>
            <a:endParaRPr lang="en-US" sz="1300" dirty="0"/>
          </a:p>
        </p:txBody>
      </p:sp>
      <p:sp>
        <p:nvSpPr>
          <p:cNvPr id="38" name="Text 36"/>
          <p:cNvSpPr/>
          <p:nvPr/>
        </p:nvSpPr>
        <p:spPr>
          <a:xfrm>
            <a:off x="396835" y="6022062"/>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A suite of five integrated platforms for orchestrating personalized, AI-driven customer engagement at scale across omnichannel touchpoints.</a:t>
            </a:r>
            <a:endParaRPr lang="en-US" sz="850" dirty="0"/>
          </a:p>
        </p:txBody>
      </p:sp>
      <p:sp>
        <p:nvSpPr>
          <p:cNvPr id="39" name="Text 37"/>
          <p:cNvSpPr/>
          <p:nvPr/>
        </p:nvSpPr>
        <p:spPr>
          <a:xfrm>
            <a:off x="396835" y="6373535"/>
            <a:ext cx="3050262" cy="212646"/>
          </a:xfrm>
          <a:prstGeom prst="rect">
            <a:avLst/>
          </a:prstGeom>
          <a:noFill/>
          <a:ln/>
        </p:spPr>
        <p:txBody>
          <a:bodyPr wrap="none" lIns="0" tIns="0" rIns="0" bIns="0" rtlCol="0" anchor="t"/>
          <a:lstStyle/>
          <a:p>
            <a:pPr algn="l" indent="0" marL="0">
              <a:lnSpc>
                <a:spcPts val="1650"/>
              </a:lnSpc>
              <a:buNone/>
            </a:pPr>
            <a:r>
              <a:rPr lang="en-US" sz="1300" b="1" dirty="0">
                <a:solidFill>
                  <a:srgbClr val="333F70"/>
                </a:solidFill>
                <a:latin typeface="Unbounded Bold" pitchFamily="34" charset="0"/>
                <a:ea typeface="Unbounded Bold" pitchFamily="34" charset="-122"/>
                <a:cs typeface="Unbounded Bold" pitchFamily="34" charset="-120"/>
              </a:rPr>
              <a:t>Components &amp; Architecture:</a:t>
            </a:r>
            <a:endParaRPr lang="en-US" sz="1300" dirty="0"/>
          </a:p>
        </p:txBody>
      </p:sp>
      <p:sp>
        <p:nvSpPr>
          <p:cNvPr id="40" name="Text 38"/>
          <p:cNvSpPr/>
          <p:nvPr/>
        </p:nvSpPr>
        <p:spPr>
          <a:xfrm>
            <a:off x="396835" y="6756202"/>
            <a:ext cx="13836729"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1"/>
            </a:pPr>
            <a:r>
              <a:rPr lang="en-US" sz="850" b="1" dirty="0">
                <a:solidFill>
                  <a:srgbClr val="333F70"/>
                </a:solidFill>
                <a:latin typeface="Open Sans" pitchFamily="34" charset="0"/>
                <a:ea typeface="Open Sans" pitchFamily="34" charset="-122"/>
                <a:cs typeface="Open Sans" pitchFamily="34" charset="-120"/>
              </a:rPr>
              <a:t>WordCraft:</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Content-as-a-service platform generating personalized content across 100+ languages and multiple channels (email, web, SMS) with centralized management</a:t>
            </a:r>
            <a:endParaRPr lang="en-US" sz="850" dirty="0"/>
          </a:p>
        </p:txBody>
      </p:sp>
      <p:sp>
        <p:nvSpPr>
          <p:cNvPr id="41" name="Text 39"/>
          <p:cNvSpPr/>
          <p:nvPr/>
        </p:nvSpPr>
        <p:spPr>
          <a:xfrm>
            <a:off x="396835" y="6977301"/>
            <a:ext cx="13836729"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2"/>
            </a:pPr>
            <a:r>
              <a:rPr lang="en-US" sz="850" b="1" dirty="0">
                <a:solidFill>
                  <a:srgbClr val="333F70"/>
                </a:solidFill>
                <a:latin typeface="Open Sans" pitchFamily="34" charset="0"/>
                <a:ea typeface="Open Sans" pitchFamily="34" charset="-122"/>
                <a:cs typeface="Open Sans" pitchFamily="34" charset="-120"/>
              </a:rPr>
              <a:t>ABI (Abbey):</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A/B testing automation platform enabling scaled experimentation with automated segmentation and analysis for experience optimization</a:t>
            </a:r>
            <a:endParaRPr lang="en-US" sz="850" dirty="0"/>
          </a:p>
        </p:txBody>
      </p:sp>
      <p:sp>
        <p:nvSpPr>
          <p:cNvPr id="42" name="Text 40"/>
          <p:cNvSpPr/>
          <p:nvPr/>
        </p:nvSpPr>
        <p:spPr>
          <a:xfrm>
            <a:off x="396835" y="7198400"/>
            <a:ext cx="13836729"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3"/>
            </a:pPr>
            <a:r>
              <a:rPr lang="en-US" sz="850" b="1" dirty="0">
                <a:solidFill>
                  <a:srgbClr val="333F70"/>
                </a:solidFill>
                <a:latin typeface="Open Sans" pitchFamily="34" charset="0"/>
                <a:ea typeface="Open Sans" pitchFamily="34" charset="-122"/>
                <a:cs typeface="Open Sans" pitchFamily="34" charset="-120"/>
              </a:rPr>
              <a:t>Customer Lifecycle Manager:</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Coordinates omnichannel customer journey design, integrating data science models and experimentation with intelligent timing decisions</a:t>
            </a:r>
            <a:endParaRPr lang="en-US" sz="850" dirty="0"/>
          </a:p>
        </p:txBody>
      </p:sp>
      <p:sp>
        <p:nvSpPr>
          <p:cNvPr id="43" name="Text 41"/>
          <p:cNvSpPr/>
          <p:nvPr/>
        </p:nvSpPr>
        <p:spPr>
          <a:xfrm>
            <a:off x="396835" y="7419499"/>
            <a:ext cx="13836729"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4"/>
            </a:pPr>
            <a:r>
              <a:rPr lang="en-US" sz="850" b="1" dirty="0">
                <a:solidFill>
                  <a:srgbClr val="333F70"/>
                </a:solidFill>
                <a:latin typeface="Open Sans" pitchFamily="34" charset="0"/>
                <a:ea typeface="Open Sans" pitchFamily="34" charset="-122"/>
                <a:cs typeface="Open Sans" pitchFamily="34" charset="-120"/>
              </a:rPr>
              <a:t>Decision Engine:</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Central orchestration brain combining customer journey, personalization, and experimentation logic</a:t>
            </a:r>
            <a:endParaRPr lang="en-US" sz="850" dirty="0"/>
          </a:p>
        </p:txBody>
      </p:sp>
      <p:sp>
        <p:nvSpPr>
          <p:cNvPr id="44" name="Text 42"/>
          <p:cNvSpPr/>
          <p:nvPr/>
        </p:nvSpPr>
        <p:spPr>
          <a:xfrm>
            <a:off x="396835" y="7640598"/>
            <a:ext cx="13836729"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5"/>
            </a:pPr>
            <a:r>
              <a:rPr lang="en-US" sz="850" b="1" dirty="0">
                <a:solidFill>
                  <a:srgbClr val="333F70"/>
                </a:solidFill>
                <a:latin typeface="Open Sans" pitchFamily="34" charset="0"/>
                <a:ea typeface="Open Sans" pitchFamily="34" charset="-122"/>
                <a:cs typeface="Open Sans" pitchFamily="34" charset="-120"/>
              </a:rPr>
              <a:t>Engagement Execution Engine:</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Activates coordinated customer interactions across channels based on decision logic</a:t>
            </a:r>
            <a:endParaRPr lang="en-US" sz="850" dirty="0"/>
          </a:p>
        </p:txBody>
      </p:sp>
      <p:sp>
        <p:nvSpPr>
          <p:cNvPr id="45" name="Text 43"/>
          <p:cNvSpPr/>
          <p:nvPr/>
        </p:nvSpPr>
        <p:spPr>
          <a:xfrm>
            <a:off x="396835" y="7949565"/>
            <a:ext cx="13836729" cy="181451"/>
          </a:xfrm>
          <a:prstGeom prst="rect">
            <a:avLst/>
          </a:prstGeom>
          <a:noFill/>
          <a:ln/>
        </p:spPr>
        <p:txBody>
          <a:bodyPr wrap="non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Framework Approach:</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Multi-layer orchestration ensuring consistent, personalized experiences through automated decision-making</a:t>
            </a:r>
            <a:endParaRPr lang="en-US" sz="850" dirty="0"/>
          </a:p>
        </p:txBody>
      </p:sp>
      <p:sp>
        <p:nvSpPr>
          <p:cNvPr id="46" name="Text 44"/>
          <p:cNvSpPr/>
          <p:nvPr/>
        </p:nvSpPr>
        <p:spPr>
          <a:xfrm>
            <a:off x="396835" y="8258532"/>
            <a:ext cx="13836729" cy="181451"/>
          </a:xfrm>
          <a:prstGeom prst="rect">
            <a:avLst/>
          </a:prstGeom>
          <a:noFill/>
          <a:ln/>
        </p:spPr>
        <p:txBody>
          <a:bodyPr wrap="non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Project Duration:</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6-12 months for full suite deployment including journey design, model development, and integration</a:t>
            </a:r>
            <a:endParaRPr lang="en-US" sz="850" dirty="0"/>
          </a:p>
        </p:txBody>
      </p:sp>
      <p:sp>
        <p:nvSpPr>
          <p:cNvPr id="47" name="Text 45"/>
          <p:cNvSpPr/>
          <p:nvPr/>
        </p:nvSpPr>
        <p:spPr>
          <a:xfrm>
            <a:off x="396835" y="8567499"/>
            <a:ext cx="13836729" cy="181451"/>
          </a:xfrm>
          <a:prstGeom prst="rect">
            <a:avLst/>
          </a:prstGeom>
          <a:noFill/>
          <a:ln/>
        </p:spPr>
        <p:txBody>
          <a:bodyPr wrap="none" lIns="0" tIns="0" rIns="0" bIns="0" rtlCol="0" anchor="t"/>
          <a:lstStyle/>
          <a:p>
            <a:pPr algn="l" indent="0" marL="0">
              <a:lnSpc>
                <a:spcPts val="1400"/>
              </a:lnSpc>
              <a:buNone/>
            </a:pPr>
            <a:r>
              <a:rPr lang="en-US" sz="850" b="1" dirty="0">
                <a:solidFill>
                  <a:srgbClr val="333F70"/>
                </a:solidFill>
                <a:latin typeface="Open Sans" pitchFamily="34" charset="0"/>
                <a:ea typeface="Open Sans" pitchFamily="34" charset="-122"/>
                <a:cs typeface="Open Sans" pitchFamily="34" charset="-120"/>
              </a:rPr>
              <a:t>Pricing:</a:t>
            </a:r>
            <a:pPr algn="l" indent="0" marL="0">
              <a:lnSpc>
                <a:spcPts val="1400"/>
              </a:lnSpc>
              <a:buNone/>
            </a:pPr>
            <a:r>
              <a:rPr lang="en-US" sz="850" dirty="0">
                <a:solidFill>
                  <a:srgbClr val="333F70"/>
                </a:solidFill>
                <a:latin typeface="Open Sans" pitchFamily="34" charset="0"/>
                <a:ea typeface="Open Sans" pitchFamily="34" charset="-122"/>
                <a:cs typeface="Open Sans" pitchFamily="34" charset="-120"/>
              </a:rPr>
              <a:t> Enterprise licensing with implementation services; typical total cost of engagement (TCO) $1M-$3M+ for large-scale implementations</a:t>
            </a: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2025-10-30T23:34:03Z</dcterms:created>
  <dcterms:modified xsi:type="dcterms:W3CDTF">2025-10-30T23:34:03Z</dcterms:modified>
</cp:coreProperties>
</file>